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pn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77"/>
  </p:notesMasterIdLst>
  <p:sldIdLst>
    <p:sldId id="366" r:id="rId2"/>
    <p:sldId id="370" r:id="rId3"/>
    <p:sldId id="291" r:id="rId4"/>
    <p:sldId id="323" r:id="rId5"/>
    <p:sldId id="324" r:id="rId6"/>
    <p:sldId id="325" r:id="rId7"/>
    <p:sldId id="326" r:id="rId8"/>
    <p:sldId id="373" r:id="rId9"/>
    <p:sldId id="327" r:id="rId10"/>
    <p:sldId id="328" r:id="rId11"/>
    <p:sldId id="329" r:id="rId12"/>
    <p:sldId id="330" r:id="rId13"/>
    <p:sldId id="331" r:id="rId14"/>
    <p:sldId id="294" r:id="rId15"/>
    <p:sldId id="332" r:id="rId16"/>
    <p:sldId id="333" r:id="rId17"/>
    <p:sldId id="334" r:id="rId18"/>
    <p:sldId id="335" r:id="rId19"/>
    <p:sldId id="336" r:id="rId20"/>
    <p:sldId id="295" r:id="rId21"/>
    <p:sldId id="337" r:id="rId22"/>
    <p:sldId id="338" r:id="rId23"/>
    <p:sldId id="339" r:id="rId24"/>
    <p:sldId id="340" r:id="rId25"/>
    <p:sldId id="341" r:id="rId26"/>
    <p:sldId id="367" r:id="rId27"/>
    <p:sldId id="297" r:id="rId28"/>
    <p:sldId id="298" r:id="rId29"/>
    <p:sldId id="299" r:id="rId30"/>
    <p:sldId id="300" r:id="rId31"/>
    <p:sldId id="301" r:id="rId32"/>
    <p:sldId id="302" r:id="rId33"/>
    <p:sldId id="303" r:id="rId34"/>
    <p:sldId id="304" r:id="rId35"/>
    <p:sldId id="305" r:id="rId36"/>
    <p:sldId id="306" r:id="rId37"/>
    <p:sldId id="342" r:id="rId38"/>
    <p:sldId id="343" r:id="rId39"/>
    <p:sldId id="345" r:id="rId40"/>
    <p:sldId id="346" r:id="rId41"/>
    <p:sldId id="347" r:id="rId42"/>
    <p:sldId id="348" r:id="rId43"/>
    <p:sldId id="349" r:id="rId44"/>
    <p:sldId id="350" r:id="rId45"/>
    <p:sldId id="368" r:id="rId46"/>
    <p:sldId id="310" r:id="rId47"/>
    <p:sldId id="311" r:id="rId48"/>
    <p:sldId id="313" r:id="rId49"/>
    <p:sldId id="314" r:id="rId50"/>
    <p:sldId id="315" r:id="rId51"/>
    <p:sldId id="322" r:id="rId52"/>
    <p:sldId id="321" r:id="rId53"/>
    <p:sldId id="320" r:id="rId54"/>
    <p:sldId id="316" r:id="rId55"/>
    <p:sldId id="317" r:id="rId56"/>
    <p:sldId id="319" r:id="rId57"/>
    <p:sldId id="318" r:id="rId58"/>
    <p:sldId id="371" r:id="rId59"/>
    <p:sldId id="351" r:id="rId60"/>
    <p:sldId id="352" r:id="rId61"/>
    <p:sldId id="374" r:id="rId62"/>
    <p:sldId id="353" r:id="rId63"/>
    <p:sldId id="354" r:id="rId64"/>
    <p:sldId id="355" r:id="rId65"/>
    <p:sldId id="356" r:id="rId66"/>
    <p:sldId id="357" r:id="rId67"/>
    <p:sldId id="358" r:id="rId68"/>
    <p:sldId id="359" r:id="rId69"/>
    <p:sldId id="360" r:id="rId70"/>
    <p:sldId id="361" r:id="rId71"/>
    <p:sldId id="362" r:id="rId72"/>
    <p:sldId id="363" r:id="rId73"/>
    <p:sldId id="364" r:id="rId74"/>
    <p:sldId id="365" r:id="rId75"/>
    <p:sldId id="369"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0" autoAdjust="0"/>
    <p:restoredTop sz="96585" autoAdjust="0"/>
  </p:normalViewPr>
  <p:slideViewPr>
    <p:cSldViewPr>
      <p:cViewPr varScale="1">
        <p:scale>
          <a:sx n="111" d="100"/>
          <a:sy n="111" d="100"/>
        </p:scale>
        <p:origin x="40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0.wmf"/><Relationship Id="rId1" Type="http://schemas.openxmlformats.org/officeDocument/2006/relationships/image" Target="../media/image61.wmf"/><Relationship Id="rId5" Type="http://schemas.openxmlformats.org/officeDocument/2006/relationships/image" Target="../media/image64.wmf"/><Relationship Id="rId4" Type="http://schemas.openxmlformats.org/officeDocument/2006/relationships/image" Target="../media/image6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wmf"/><Relationship Id="rId1"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5" Type="http://schemas.openxmlformats.org/officeDocument/2006/relationships/image" Target="../media/image92.wmf"/><Relationship Id="rId4" Type="http://schemas.openxmlformats.org/officeDocument/2006/relationships/image" Target="../media/image9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9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4" Type="http://schemas.openxmlformats.org/officeDocument/2006/relationships/image" Target="../media/image11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2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4" Type="http://schemas.openxmlformats.org/officeDocument/2006/relationships/image" Target="../media/image12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63739-3D86-4513-8029-DFADD5F854E5}" type="datetimeFigureOut">
              <a:rPr lang="zh-CN" altLang="en-US" smtClean="0"/>
              <a:t>2021/8/29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321DA-648C-4DFF-A57E-CF6DE5D0CE3A}" type="slidenum">
              <a:rPr lang="zh-CN" altLang="en-US" smtClean="0"/>
              <a:t>‹#›</a:t>
            </a:fld>
            <a:endParaRPr lang="zh-CN" altLang="en-US"/>
          </a:p>
        </p:txBody>
      </p:sp>
    </p:spTree>
    <p:extLst>
      <p:ext uri="{BB962C8B-B14F-4D97-AF65-F5344CB8AC3E}">
        <p14:creationId xmlns:p14="http://schemas.microsoft.com/office/powerpoint/2010/main" val="2535322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A31358B1-90AB-43F6-80CE-83B331C39C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1F533D55-A551-491B-8F45-514D2D669BEB}" type="slidenum">
              <a:rPr lang="zh-CN" altLang="en-US"/>
              <a:pPr/>
              <a:t>62</a:t>
            </a:fld>
            <a:endParaRPr lang="en-US" altLang="zh-CN"/>
          </a:p>
        </p:txBody>
      </p:sp>
      <p:sp>
        <p:nvSpPr>
          <p:cNvPr id="64515" name="Rectangle 2">
            <a:extLst>
              <a:ext uri="{FF2B5EF4-FFF2-40B4-BE49-F238E27FC236}">
                <a16:creationId xmlns:a16="http://schemas.microsoft.com/office/drawing/2014/main" id="{E76A053D-F304-4F35-8892-25F2B49E01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a:extLst>
              <a:ext uri="{FF2B5EF4-FFF2-40B4-BE49-F238E27FC236}">
                <a16:creationId xmlns:a16="http://schemas.microsoft.com/office/drawing/2014/main" id="{E5FA8B15-EDF7-4F1F-A622-3A961C5D2B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val="3150200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B1488625-78C5-4C24-B878-1DEF84B5237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7AACBBD2-700C-491B-B5EC-EBC01B961B92}" type="slidenum">
              <a:rPr lang="zh-CN" altLang="en-US"/>
              <a:pPr/>
              <a:t>63</a:t>
            </a:fld>
            <a:endParaRPr lang="en-US" altLang="zh-CN"/>
          </a:p>
        </p:txBody>
      </p:sp>
      <p:sp>
        <p:nvSpPr>
          <p:cNvPr id="66563" name="Rectangle 2">
            <a:extLst>
              <a:ext uri="{FF2B5EF4-FFF2-40B4-BE49-F238E27FC236}">
                <a16:creationId xmlns:a16="http://schemas.microsoft.com/office/drawing/2014/main" id="{AD462685-445A-4EE4-8FC2-65A138FA51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a:extLst>
              <a:ext uri="{FF2B5EF4-FFF2-40B4-BE49-F238E27FC236}">
                <a16:creationId xmlns:a16="http://schemas.microsoft.com/office/drawing/2014/main" id="{6181D55A-8639-44FC-BC75-9A81AE1B63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val="3084722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42370E4-793E-4B8A-88F5-EC0D15DE59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EC158A3D-34B7-48A0-92B0-4C2CA163AF46}" type="slidenum">
              <a:rPr lang="zh-CN" altLang="en-US"/>
              <a:pPr/>
              <a:t>64</a:t>
            </a:fld>
            <a:endParaRPr lang="en-US" altLang="zh-CN"/>
          </a:p>
        </p:txBody>
      </p:sp>
      <p:sp>
        <p:nvSpPr>
          <p:cNvPr id="68611" name="Rectangle 2">
            <a:extLst>
              <a:ext uri="{FF2B5EF4-FFF2-40B4-BE49-F238E27FC236}">
                <a16:creationId xmlns:a16="http://schemas.microsoft.com/office/drawing/2014/main" id="{ACA80A64-0C2A-4FDA-AA1D-BA88FDCA68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a:extLst>
              <a:ext uri="{FF2B5EF4-FFF2-40B4-BE49-F238E27FC236}">
                <a16:creationId xmlns:a16="http://schemas.microsoft.com/office/drawing/2014/main" id="{A7C7F2BE-1672-4D09-82D0-A357373D40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val="942074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BDE7C87-87FD-4472-A17B-272BBCB41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08B1B2FC-BA7F-41B8-AF22-BCF5362E0729}" type="slidenum">
              <a:rPr lang="zh-CN" altLang="en-US"/>
              <a:pPr/>
              <a:t>65</a:t>
            </a:fld>
            <a:endParaRPr lang="en-US" altLang="zh-CN"/>
          </a:p>
        </p:txBody>
      </p:sp>
      <p:sp>
        <p:nvSpPr>
          <p:cNvPr id="70659" name="Rectangle 2">
            <a:extLst>
              <a:ext uri="{FF2B5EF4-FFF2-40B4-BE49-F238E27FC236}">
                <a16:creationId xmlns:a16="http://schemas.microsoft.com/office/drawing/2014/main" id="{A872D89D-FE07-408A-B4F8-B029ED3205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a:extLst>
              <a:ext uri="{FF2B5EF4-FFF2-40B4-BE49-F238E27FC236}">
                <a16:creationId xmlns:a16="http://schemas.microsoft.com/office/drawing/2014/main" id="{CDF2C3A0-7F7E-428D-B710-82014AC114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val="3905885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7495FED1-C342-4E5B-99BC-8D3C0A67B7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C908EB70-C61E-4D87-9E00-49E29DDAD8A9}" type="slidenum">
              <a:rPr lang="zh-CN" altLang="en-US"/>
              <a:pPr/>
              <a:t>66</a:t>
            </a:fld>
            <a:endParaRPr lang="en-US" altLang="zh-CN"/>
          </a:p>
        </p:txBody>
      </p:sp>
      <p:sp>
        <p:nvSpPr>
          <p:cNvPr id="72707" name="Rectangle 2">
            <a:extLst>
              <a:ext uri="{FF2B5EF4-FFF2-40B4-BE49-F238E27FC236}">
                <a16:creationId xmlns:a16="http://schemas.microsoft.com/office/drawing/2014/main" id="{6E3AF1D4-6E6C-46E6-96D3-F49DD0320E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a:extLst>
              <a:ext uri="{FF2B5EF4-FFF2-40B4-BE49-F238E27FC236}">
                <a16:creationId xmlns:a16="http://schemas.microsoft.com/office/drawing/2014/main" id="{CF1D869C-CD2E-4CBB-86A2-EA184D1EA37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val="235108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33744CAC-6B5F-42F4-8920-B74DD0D8C47A}" type="slidenum">
              <a:rPr lang="en-US" altLang="zh-CN" smtClean="0"/>
              <a:pPr/>
              <a:t>‹#›</a:t>
            </a:fld>
            <a:endParaRPr lang="en-US" altLang="zh-CN"/>
          </a:p>
        </p:txBody>
      </p:sp>
    </p:spTree>
    <p:extLst>
      <p:ext uri="{BB962C8B-B14F-4D97-AF65-F5344CB8AC3E}">
        <p14:creationId xmlns:p14="http://schemas.microsoft.com/office/powerpoint/2010/main" val="3777248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60959346-B933-4398-ADA5-BCF4355AD104}" type="slidenum">
              <a:rPr lang="en-US" altLang="zh-CN" smtClean="0"/>
              <a:pPr/>
              <a:t>‹#›</a:t>
            </a:fld>
            <a:endParaRPr lang="en-US" altLang="zh-CN"/>
          </a:p>
        </p:txBody>
      </p:sp>
    </p:spTree>
    <p:extLst>
      <p:ext uri="{BB962C8B-B14F-4D97-AF65-F5344CB8AC3E}">
        <p14:creationId xmlns:p14="http://schemas.microsoft.com/office/powerpoint/2010/main" val="327450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064A3156-8BDD-4FB5-8931-2310B182737C}" type="slidenum">
              <a:rPr lang="en-US" altLang="zh-CN" smtClean="0"/>
              <a:pPr/>
              <a:t>‹#›</a:t>
            </a:fld>
            <a:endParaRPr lang="en-US" altLang="zh-CN"/>
          </a:p>
        </p:txBody>
      </p:sp>
    </p:spTree>
    <p:extLst>
      <p:ext uri="{BB962C8B-B14F-4D97-AF65-F5344CB8AC3E}">
        <p14:creationId xmlns:p14="http://schemas.microsoft.com/office/powerpoint/2010/main" val="4249672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D068E-1AAC-48C4-B4B2-A911BE7C4CB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38514F-D8FE-4BCD-AE35-032528867306}"/>
              </a:ext>
            </a:extLst>
          </p:cNvPr>
          <p:cNvSpPr>
            <a:spLocks noGrp="1"/>
          </p:cNvSpPr>
          <p:nvPr>
            <p:ph type="body" sz="half" idx="1"/>
          </p:nvPr>
        </p:nvSpPr>
        <p:spPr>
          <a:xfrm>
            <a:off x="11826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6913B8A-E074-4569-A2F5-BE391768EC02}"/>
              </a:ext>
            </a:extLst>
          </p:cNvPr>
          <p:cNvSpPr>
            <a:spLocks noGrp="1"/>
          </p:cNvSpPr>
          <p:nvPr>
            <p:ph sz="half" idx="2"/>
          </p:nvPr>
        </p:nvSpPr>
        <p:spPr>
          <a:xfrm>
            <a:off x="51450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9141097-5B90-4AA2-B6B3-AE4FEF91A496}"/>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667754D-8E39-4650-9063-02801EE65DD9}"/>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EA17908-6871-4C70-8855-F286D837CD46}"/>
              </a:ext>
            </a:extLst>
          </p:cNvPr>
          <p:cNvSpPr>
            <a:spLocks noGrp="1"/>
          </p:cNvSpPr>
          <p:nvPr>
            <p:ph type="sldNum" sz="quarter" idx="12"/>
          </p:nvPr>
        </p:nvSpPr>
        <p:spPr>
          <a:xfrm>
            <a:off x="7042150" y="6243638"/>
            <a:ext cx="1905000" cy="457200"/>
          </a:xfrm>
        </p:spPr>
        <p:txBody>
          <a:bodyPr/>
          <a:lstStyle>
            <a:lvl1pPr>
              <a:defRPr/>
            </a:lvl1pPr>
          </a:lstStyle>
          <a:p>
            <a:fld id="{D5BF8B9C-7186-4FA9-A2C3-8F8E77993253}" type="slidenum">
              <a:rPr lang="en-US" altLang="zh-CN"/>
              <a:pPr/>
              <a:t>‹#›</a:t>
            </a:fld>
            <a:endParaRPr lang="en-US" altLang="zh-CN"/>
          </a:p>
        </p:txBody>
      </p:sp>
    </p:spTree>
    <p:extLst>
      <p:ext uri="{BB962C8B-B14F-4D97-AF65-F5344CB8AC3E}">
        <p14:creationId xmlns:p14="http://schemas.microsoft.com/office/powerpoint/2010/main" val="2229333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F07C0-F45C-492C-99EC-3306478BD425}"/>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8AAE5A1-F4B9-4EFD-92CF-FFE3CE6795FC}"/>
              </a:ext>
            </a:extLst>
          </p:cNvPr>
          <p:cNvSpPr>
            <a:spLocks noGrp="1"/>
          </p:cNvSpPr>
          <p:nvPr>
            <p:ph type="body" sz="half" idx="1"/>
          </p:nvPr>
        </p:nvSpPr>
        <p:spPr>
          <a:xfrm>
            <a:off x="11826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119BFC2-AAF2-49BC-AAC0-4D9E2B502DF7}"/>
              </a:ext>
            </a:extLst>
          </p:cNvPr>
          <p:cNvSpPr>
            <a:spLocks noGrp="1"/>
          </p:cNvSpPr>
          <p:nvPr>
            <p:ph sz="quarter" idx="2"/>
          </p:nvPr>
        </p:nvSpPr>
        <p:spPr>
          <a:xfrm>
            <a:off x="5145088" y="20177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00A9249B-740E-423A-8FA1-08FD0FEB7ABF}"/>
              </a:ext>
            </a:extLst>
          </p:cNvPr>
          <p:cNvSpPr>
            <a:spLocks noGrp="1"/>
          </p:cNvSpPr>
          <p:nvPr>
            <p:ph sz="quarter" idx="3"/>
          </p:nvPr>
        </p:nvSpPr>
        <p:spPr>
          <a:xfrm>
            <a:off x="5145088" y="41513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22D77FD2-60B7-4C6B-80AA-7EE8F9CE79A0}"/>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6167AB46-3354-4C48-85E8-6A4942EB6F8E}"/>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E1CCFB45-CAE8-4D16-9B95-A0B35CFDC2A2}"/>
              </a:ext>
            </a:extLst>
          </p:cNvPr>
          <p:cNvSpPr>
            <a:spLocks noGrp="1"/>
          </p:cNvSpPr>
          <p:nvPr>
            <p:ph type="sldNum" sz="quarter" idx="12"/>
          </p:nvPr>
        </p:nvSpPr>
        <p:spPr>
          <a:xfrm>
            <a:off x="7042150" y="6243638"/>
            <a:ext cx="1905000" cy="457200"/>
          </a:xfrm>
        </p:spPr>
        <p:txBody>
          <a:bodyPr/>
          <a:lstStyle>
            <a:lvl1pPr>
              <a:defRPr/>
            </a:lvl1pPr>
          </a:lstStyle>
          <a:p>
            <a:fld id="{8A2497C3-B680-4BD7-8784-44CA9988D8D9}" type="slidenum">
              <a:rPr lang="en-US" altLang="zh-CN"/>
              <a:pPr/>
              <a:t>‹#›</a:t>
            </a:fld>
            <a:endParaRPr lang="en-US" altLang="zh-CN"/>
          </a:p>
        </p:txBody>
      </p:sp>
    </p:spTree>
    <p:extLst>
      <p:ext uri="{BB962C8B-B14F-4D97-AF65-F5344CB8AC3E}">
        <p14:creationId xmlns:p14="http://schemas.microsoft.com/office/powerpoint/2010/main" val="1710717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069D6-E0DA-46EB-84F2-E59101D52A84}"/>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A6C0B3-0E96-43CD-860D-73CDF81F66D1}"/>
              </a:ext>
            </a:extLst>
          </p:cNvPr>
          <p:cNvSpPr>
            <a:spLocks noGrp="1"/>
          </p:cNvSpPr>
          <p:nvPr>
            <p:ph sz="half" idx="1"/>
          </p:nvPr>
        </p:nvSpPr>
        <p:spPr>
          <a:xfrm>
            <a:off x="11826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49CA03F-9B68-4102-AA1F-5D19BDD361F6}"/>
              </a:ext>
            </a:extLst>
          </p:cNvPr>
          <p:cNvSpPr>
            <a:spLocks noGrp="1"/>
          </p:cNvSpPr>
          <p:nvPr>
            <p:ph sz="quarter" idx="2"/>
          </p:nvPr>
        </p:nvSpPr>
        <p:spPr>
          <a:xfrm>
            <a:off x="5145088" y="20177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FECED388-3DDA-471A-9591-0705C8DF17D8}"/>
              </a:ext>
            </a:extLst>
          </p:cNvPr>
          <p:cNvSpPr>
            <a:spLocks noGrp="1"/>
          </p:cNvSpPr>
          <p:nvPr>
            <p:ph sz="quarter" idx="3"/>
          </p:nvPr>
        </p:nvSpPr>
        <p:spPr>
          <a:xfrm>
            <a:off x="5145088" y="41513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5DC164DD-4EBF-4754-9A5E-D9378A4D555D}"/>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4576379D-93DC-4290-8801-8DB2DA136B7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180F918-123E-4EC3-BEBE-0A13CAFFC23D}"/>
              </a:ext>
            </a:extLst>
          </p:cNvPr>
          <p:cNvSpPr>
            <a:spLocks noGrp="1"/>
          </p:cNvSpPr>
          <p:nvPr>
            <p:ph type="sldNum" sz="quarter" idx="12"/>
          </p:nvPr>
        </p:nvSpPr>
        <p:spPr>
          <a:xfrm>
            <a:off x="7042150" y="6243638"/>
            <a:ext cx="1905000" cy="457200"/>
          </a:xfrm>
        </p:spPr>
        <p:txBody>
          <a:bodyPr/>
          <a:lstStyle>
            <a:lvl1pPr>
              <a:defRPr/>
            </a:lvl1pPr>
          </a:lstStyle>
          <a:p>
            <a:fld id="{5AABF585-8753-4EB6-8106-F7A2F48021A5}" type="slidenum">
              <a:rPr lang="en-US" altLang="zh-CN"/>
              <a:pPr/>
              <a:t>‹#›</a:t>
            </a:fld>
            <a:endParaRPr lang="en-US" altLang="zh-CN"/>
          </a:p>
        </p:txBody>
      </p:sp>
    </p:spTree>
    <p:extLst>
      <p:ext uri="{BB962C8B-B14F-4D97-AF65-F5344CB8AC3E}">
        <p14:creationId xmlns:p14="http://schemas.microsoft.com/office/powerpoint/2010/main" val="1567933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pic>
        <p:nvPicPr>
          <p:cNvPr id="3" name="Picture 4" descr="A1-2 校徽">
            <a:extLst>
              <a:ext uri="{FF2B5EF4-FFF2-40B4-BE49-F238E27FC236}">
                <a16:creationId xmlns:a16="http://schemas.microsoft.com/office/drawing/2014/main" id="{DB203FDA-B3F1-409D-9C0E-A63F13232AE8}"/>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2900" y="5715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p:nvPr>
        </p:nvSpPr>
        <p:spPr>
          <a:xfrm>
            <a:off x="457200" y="549275"/>
            <a:ext cx="8229600" cy="55816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a:extLst>
              <a:ext uri="{FF2B5EF4-FFF2-40B4-BE49-F238E27FC236}">
                <a16:creationId xmlns:a16="http://schemas.microsoft.com/office/drawing/2014/main" id="{5FC5331C-FC78-48C0-9B59-697FA32AA7BA}"/>
              </a:ext>
            </a:extLst>
          </p:cNvPr>
          <p:cNvSpPr>
            <a:spLocks noGrp="1"/>
          </p:cNvSpPr>
          <p:nvPr>
            <p:ph type="sldNum" sz="quarter" idx="10"/>
          </p:nvPr>
        </p:nvSpPr>
        <p:spPr>
          <a:xfrm>
            <a:off x="3419475" y="6281738"/>
            <a:ext cx="2133600" cy="457200"/>
          </a:xfrm>
        </p:spPr>
        <p:txBody>
          <a:bodyPr/>
          <a:lstStyle>
            <a:lvl1pPr>
              <a:defRPr/>
            </a:lvl1pPr>
          </a:lstStyle>
          <a:p>
            <a:pPr>
              <a:defRPr/>
            </a:pPr>
            <a:fld id="{CEBA319A-5AF6-4218-93F8-2ED536F830D4}" type="slidenum">
              <a:rPr lang="en-US" altLang="zh-CN"/>
              <a:pPr>
                <a:defRPr/>
              </a:pPr>
              <a:t>‹#›</a:t>
            </a:fld>
            <a:endParaRPr lang="en-US" altLang="zh-CN" dirty="0"/>
          </a:p>
        </p:txBody>
      </p:sp>
    </p:spTree>
    <p:extLst>
      <p:ext uri="{BB962C8B-B14F-4D97-AF65-F5344CB8AC3E}">
        <p14:creationId xmlns:p14="http://schemas.microsoft.com/office/powerpoint/2010/main" val="32371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383B381-AB46-490D-9365-8B7C5FF88C38}" type="slidenum">
              <a:rPr lang="en-US" altLang="zh-CN" smtClean="0"/>
              <a:pPr/>
              <a:t>‹#›</a:t>
            </a:fld>
            <a:endParaRPr lang="en-US" altLang="zh-CN"/>
          </a:p>
        </p:txBody>
      </p:sp>
    </p:spTree>
    <p:extLst>
      <p:ext uri="{BB962C8B-B14F-4D97-AF65-F5344CB8AC3E}">
        <p14:creationId xmlns:p14="http://schemas.microsoft.com/office/powerpoint/2010/main" val="1423640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0D381C26-54A4-440A-8FB1-B3536997D28A}" type="slidenum">
              <a:rPr lang="en-US" altLang="zh-CN" smtClean="0"/>
              <a:pPr/>
              <a:t>‹#›</a:t>
            </a:fld>
            <a:endParaRPr lang="en-US" altLang="zh-CN"/>
          </a:p>
        </p:txBody>
      </p:sp>
    </p:spTree>
    <p:extLst>
      <p:ext uri="{BB962C8B-B14F-4D97-AF65-F5344CB8AC3E}">
        <p14:creationId xmlns:p14="http://schemas.microsoft.com/office/powerpoint/2010/main" val="4201231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CAE75680-4D89-4083-A1BE-FB1B0BC2E04A}" type="slidenum">
              <a:rPr lang="en-US" altLang="zh-CN" smtClean="0"/>
              <a:pPr/>
              <a:t>‹#›</a:t>
            </a:fld>
            <a:endParaRPr lang="en-US" altLang="zh-CN"/>
          </a:p>
        </p:txBody>
      </p:sp>
    </p:spTree>
    <p:extLst>
      <p:ext uri="{BB962C8B-B14F-4D97-AF65-F5344CB8AC3E}">
        <p14:creationId xmlns:p14="http://schemas.microsoft.com/office/powerpoint/2010/main" val="3489110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052A386F-F40D-4E19-95CB-5E9E57B7EB60}" type="slidenum">
              <a:rPr lang="en-US" altLang="zh-CN" smtClean="0"/>
              <a:pPr/>
              <a:t>‹#›</a:t>
            </a:fld>
            <a:endParaRPr lang="en-US" altLang="zh-CN"/>
          </a:p>
        </p:txBody>
      </p:sp>
    </p:spTree>
    <p:extLst>
      <p:ext uri="{BB962C8B-B14F-4D97-AF65-F5344CB8AC3E}">
        <p14:creationId xmlns:p14="http://schemas.microsoft.com/office/powerpoint/2010/main" val="2745040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E2DEB462-DD45-4057-ACBE-C7307C9DB50A}" type="slidenum">
              <a:rPr lang="en-US" altLang="zh-CN" smtClean="0"/>
              <a:pPr/>
              <a:t>‹#›</a:t>
            </a:fld>
            <a:endParaRPr lang="en-US" altLang="zh-CN"/>
          </a:p>
        </p:txBody>
      </p:sp>
    </p:spTree>
    <p:extLst>
      <p:ext uri="{BB962C8B-B14F-4D97-AF65-F5344CB8AC3E}">
        <p14:creationId xmlns:p14="http://schemas.microsoft.com/office/powerpoint/2010/main" val="40397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528C05B4-3410-4BBE-A696-B633A4DF4FFB}" type="slidenum">
              <a:rPr lang="en-US" altLang="zh-CN" smtClean="0"/>
              <a:pPr/>
              <a:t>‹#›</a:t>
            </a:fld>
            <a:endParaRPr lang="en-US" altLang="zh-CN"/>
          </a:p>
        </p:txBody>
      </p:sp>
    </p:spTree>
    <p:extLst>
      <p:ext uri="{BB962C8B-B14F-4D97-AF65-F5344CB8AC3E}">
        <p14:creationId xmlns:p14="http://schemas.microsoft.com/office/powerpoint/2010/main" val="2237744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D4ACF4ED-B4A9-456B-9C36-8FEFD0F2F7B4}" type="slidenum">
              <a:rPr lang="en-US" altLang="zh-CN" smtClean="0"/>
              <a:pPr/>
              <a:t>‹#›</a:t>
            </a:fld>
            <a:endParaRPr lang="en-US" altLang="zh-CN"/>
          </a:p>
        </p:txBody>
      </p:sp>
    </p:spTree>
    <p:extLst>
      <p:ext uri="{BB962C8B-B14F-4D97-AF65-F5344CB8AC3E}">
        <p14:creationId xmlns:p14="http://schemas.microsoft.com/office/powerpoint/2010/main" val="1702602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66654694-40A7-4BAD-966D-8EB8D9DBA89A}" type="slidenum">
              <a:rPr lang="en-US" altLang="zh-CN" smtClean="0"/>
              <a:pPr/>
              <a:t>‹#›</a:t>
            </a:fld>
            <a:endParaRPr lang="en-US" altLang="zh-CN"/>
          </a:p>
        </p:txBody>
      </p:sp>
    </p:spTree>
    <p:extLst>
      <p:ext uri="{BB962C8B-B14F-4D97-AF65-F5344CB8AC3E}">
        <p14:creationId xmlns:p14="http://schemas.microsoft.com/office/powerpoint/2010/main" val="2246628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CCEBD-DA11-46A7-A807-12AB20DD023D}" type="slidenum">
              <a:rPr lang="en-US" altLang="zh-CN" smtClean="0"/>
              <a:pPr/>
              <a:t>‹#›</a:t>
            </a:fld>
            <a:endParaRPr lang="en-US" altLang="zh-CN"/>
          </a:p>
        </p:txBody>
      </p:sp>
    </p:spTree>
    <p:extLst>
      <p:ext uri="{BB962C8B-B14F-4D97-AF65-F5344CB8AC3E}">
        <p14:creationId xmlns:p14="http://schemas.microsoft.com/office/powerpoint/2010/main" val="318273444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1" r:id="rId14"/>
    <p:sldLayoutId id="214748373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7.png"/><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22.png"/><Relationship Id="rId7" Type="http://schemas.openxmlformats.org/officeDocument/2006/relationships/image" Target="../media/image19.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20.wmf"/></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oleObject" Target="../embeddings/oleObject13.bin"/><Relationship Id="rId7" Type="http://schemas.openxmlformats.org/officeDocument/2006/relationships/image" Target="../media/image24.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25.png"/><Relationship Id="rId4" Type="http://schemas.openxmlformats.org/officeDocument/2006/relationships/image" Target="../media/image23.wmf"/></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4.xml"/><Relationship Id="rId1" Type="http://schemas.openxmlformats.org/officeDocument/2006/relationships/vmlDrawing" Target="../drawings/vmlDrawing8.vml"/><Relationship Id="rId5" Type="http://schemas.openxmlformats.org/officeDocument/2006/relationships/image" Target="../media/image35.png"/><Relationship Id="rId4" Type="http://schemas.openxmlformats.org/officeDocument/2006/relationships/image" Target="../media/image34.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9.wmf"/><Relationship Id="rId5" Type="http://schemas.openxmlformats.org/officeDocument/2006/relationships/oleObject" Target="../embeddings/oleObject17.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19.bin"/></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47.wmf"/><Relationship Id="rId5" Type="http://schemas.openxmlformats.org/officeDocument/2006/relationships/oleObject" Target="../embeddings/oleObject21.bin"/><Relationship Id="rId4" Type="http://schemas.openxmlformats.org/officeDocument/2006/relationships/image" Target="../media/image46.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49.wmf"/><Relationship Id="rId5" Type="http://schemas.openxmlformats.org/officeDocument/2006/relationships/oleObject" Target="../embeddings/oleObject23.bin"/><Relationship Id="rId4" Type="http://schemas.openxmlformats.org/officeDocument/2006/relationships/image" Target="../media/image48.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51.wmf"/><Relationship Id="rId5" Type="http://schemas.openxmlformats.org/officeDocument/2006/relationships/oleObject" Target="../embeddings/oleObject25.bin"/><Relationship Id="rId4" Type="http://schemas.openxmlformats.org/officeDocument/2006/relationships/image" Target="../media/image50.wmf"/></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13.vml"/><Relationship Id="rId5" Type="http://schemas.openxmlformats.org/officeDocument/2006/relationships/image" Target="../media/image55.png"/><Relationship Id="rId4" Type="http://schemas.openxmlformats.org/officeDocument/2006/relationships/image" Target="../media/image54.wmf"/></Relationships>
</file>

<file path=ppt/slides/_rels/slide36.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60.wmf"/><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57.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59.wmf"/><Relationship Id="rId4" Type="http://schemas.openxmlformats.org/officeDocument/2006/relationships/image" Target="../media/image56.wmf"/><Relationship Id="rId9" Type="http://schemas.openxmlformats.org/officeDocument/2006/relationships/oleObject" Target="../embeddings/oleObject30.bin"/></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32.bin"/><Relationship Id="rId7" Type="http://schemas.openxmlformats.org/officeDocument/2006/relationships/oleObject" Target="../embeddings/oleObject33.bin"/><Relationship Id="rId12" Type="http://schemas.openxmlformats.org/officeDocument/2006/relationships/image" Target="../media/image64.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0.wmf"/><Relationship Id="rId11" Type="http://schemas.openxmlformats.org/officeDocument/2006/relationships/oleObject" Target="../embeddings/oleObject35.bin"/><Relationship Id="rId5" Type="http://schemas.openxmlformats.org/officeDocument/2006/relationships/oleObject" Target="../embeddings/oleObject31.bin"/><Relationship Id="rId10" Type="http://schemas.openxmlformats.org/officeDocument/2006/relationships/image" Target="../media/image63.wmf"/><Relationship Id="rId4" Type="http://schemas.openxmlformats.org/officeDocument/2006/relationships/image" Target="../media/image61.wmf"/><Relationship Id="rId9" Type="http://schemas.openxmlformats.org/officeDocument/2006/relationships/oleObject" Target="../embeddings/oleObject34.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5.xml"/><Relationship Id="rId1" Type="http://schemas.openxmlformats.org/officeDocument/2006/relationships/vmlDrawing" Target="../drawings/vmlDrawing16.vml"/><Relationship Id="rId4" Type="http://schemas.openxmlformats.org/officeDocument/2006/relationships/image" Target="../media/image65.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image" Target="../media/image5.wmf"/></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88.png"/><Relationship Id="rId7" Type="http://schemas.openxmlformats.org/officeDocument/2006/relationships/image" Target="../media/image86.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8.bin"/><Relationship Id="rId5" Type="http://schemas.openxmlformats.org/officeDocument/2006/relationships/image" Target="../media/image85.wmf"/><Relationship Id="rId4" Type="http://schemas.openxmlformats.org/officeDocument/2006/relationships/oleObject" Target="../embeddings/oleObject37.bin"/><Relationship Id="rId9"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2.xml"/><Relationship Id="rId1" Type="http://schemas.openxmlformats.org/officeDocument/2006/relationships/vmlDrawing" Target="../drawings/vmlDrawing18.vml"/><Relationship Id="rId5" Type="http://schemas.openxmlformats.org/officeDocument/2006/relationships/image" Target="../media/image88.png"/><Relationship Id="rId4" Type="http://schemas.openxmlformats.org/officeDocument/2006/relationships/image" Target="../media/image89.wmf"/></Relationships>
</file>

<file path=ppt/slides/_rels/slide49.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94.wmf"/><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image" Target="../media/image91.wmf"/><Relationship Id="rId11" Type="http://schemas.openxmlformats.org/officeDocument/2006/relationships/oleObject" Target="../embeddings/oleObject45.bin"/><Relationship Id="rId5" Type="http://schemas.openxmlformats.org/officeDocument/2006/relationships/oleObject" Target="../embeddings/oleObject42.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44.bin"/><Relationship Id="rId14" Type="http://schemas.openxmlformats.org/officeDocument/2006/relationships/image" Target="../media/image95.wmf"/></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image" Target="../media/image100.png"/><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92.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97.wmf"/><Relationship Id="rId11" Type="http://schemas.openxmlformats.org/officeDocument/2006/relationships/oleObject" Target="../embeddings/oleObject43.bin"/><Relationship Id="rId5" Type="http://schemas.openxmlformats.org/officeDocument/2006/relationships/oleObject" Target="../embeddings/oleObject48.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50.bin"/></Relationships>
</file>

<file path=ppt/slides/_rels/slide51.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105.jp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02.wmf"/><Relationship Id="rId11" Type="http://schemas.openxmlformats.org/officeDocument/2006/relationships/image" Target="../media/image104.png"/><Relationship Id="rId5" Type="http://schemas.openxmlformats.org/officeDocument/2006/relationships/oleObject" Target="../embeddings/oleObject52.bin"/><Relationship Id="rId10" Type="http://schemas.openxmlformats.org/officeDocument/2006/relationships/image" Target="../media/image92.wmf"/><Relationship Id="rId4" Type="http://schemas.openxmlformats.org/officeDocument/2006/relationships/image" Target="../media/image101.wmf"/><Relationship Id="rId9" Type="http://schemas.openxmlformats.org/officeDocument/2006/relationships/oleObject" Target="../embeddings/oleObject43.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oleObject" Target="../embeddings/oleObject54.bin"/><Relationship Id="rId7"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55.bin"/><Relationship Id="rId5" Type="http://schemas.openxmlformats.org/officeDocument/2006/relationships/image" Target="../media/image109.png"/><Relationship Id="rId10" Type="http://schemas.openxmlformats.org/officeDocument/2006/relationships/oleObject" Target="../embeddings/oleObject57.bin"/><Relationship Id="rId4" Type="http://schemas.openxmlformats.org/officeDocument/2006/relationships/image" Target="../media/image106.wmf"/><Relationship Id="rId9" Type="http://schemas.openxmlformats.org/officeDocument/2006/relationships/image" Target="../media/image108.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11.wmf"/><Relationship Id="rId5" Type="http://schemas.openxmlformats.org/officeDocument/2006/relationships/oleObject" Target="../embeddings/oleObject59.bin"/><Relationship Id="rId4" Type="http://schemas.openxmlformats.org/officeDocument/2006/relationships/image" Target="../media/image110.wmf"/></Relationships>
</file>

<file path=ppt/slides/_rels/slide54.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13.wmf"/><Relationship Id="rId5" Type="http://schemas.openxmlformats.org/officeDocument/2006/relationships/oleObject" Target="../embeddings/oleObject61.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63.bin"/></Relationships>
</file>

<file path=ppt/slides/_rels/slide55.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17.wmf"/><Relationship Id="rId5" Type="http://schemas.openxmlformats.org/officeDocument/2006/relationships/oleObject" Target="../embeddings/oleObject65.bin"/><Relationship Id="rId10" Type="http://schemas.openxmlformats.org/officeDocument/2006/relationships/image" Target="../media/image119.wmf"/><Relationship Id="rId4" Type="http://schemas.openxmlformats.org/officeDocument/2006/relationships/image" Target="../media/image116.wmf"/><Relationship Id="rId9" Type="http://schemas.openxmlformats.org/officeDocument/2006/relationships/oleObject" Target="../embeddings/oleObject67.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10.wmf"/><Relationship Id="rId5" Type="http://schemas.openxmlformats.org/officeDocument/2006/relationships/oleObject" Target="../embeddings/oleObject58.bin"/><Relationship Id="rId4" Type="http://schemas.openxmlformats.org/officeDocument/2006/relationships/image" Target="../media/image120.wmf"/></Relationships>
</file>

<file path=ppt/slides/_rels/slide57.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22.wmf"/><Relationship Id="rId5" Type="http://schemas.openxmlformats.org/officeDocument/2006/relationships/oleObject" Target="../embeddings/oleObject70.bin"/><Relationship Id="rId10" Type="http://schemas.openxmlformats.org/officeDocument/2006/relationships/image" Target="../media/image124.wmf"/><Relationship Id="rId4" Type="http://schemas.openxmlformats.org/officeDocument/2006/relationships/image" Target="../media/image121.wmf"/><Relationship Id="rId9" Type="http://schemas.openxmlformats.org/officeDocument/2006/relationships/oleObject" Target="../embeddings/oleObject72.bin"/></Relationships>
</file>

<file path=ppt/slides/_rels/slide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27.wmf"/><Relationship Id="rId5" Type="http://schemas.openxmlformats.org/officeDocument/2006/relationships/oleObject" Target="../embeddings/oleObject74.bin"/><Relationship Id="rId4" Type="http://schemas.openxmlformats.org/officeDocument/2006/relationships/image" Target="../media/image126.wmf"/></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4.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30.wmf"/><Relationship Id="rId5" Type="http://schemas.openxmlformats.org/officeDocument/2006/relationships/oleObject" Target="../embeddings/oleObject77.bin"/><Relationship Id="rId4" Type="http://schemas.openxmlformats.org/officeDocument/2006/relationships/image" Target="../media/image129.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32.wmf"/><Relationship Id="rId4" Type="http://schemas.openxmlformats.org/officeDocument/2006/relationships/oleObject" Target="../embeddings/oleObject79.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133.wmf"/><Relationship Id="rId4" Type="http://schemas.openxmlformats.org/officeDocument/2006/relationships/oleObject" Target="../embeddings/oleObject80.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134.wmf"/><Relationship Id="rId4" Type="http://schemas.openxmlformats.org/officeDocument/2006/relationships/oleObject" Target="../embeddings/oleObject81.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6.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83.bin"/><Relationship Id="rId5" Type="http://schemas.openxmlformats.org/officeDocument/2006/relationships/image" Target="../media/image135.wmf"/><Relationship Id="rId4" Type="http://schemas.openxmlformats.org/officeDocument/2006/relationships/oleObject" Target="../embeddings/oleObject82.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137.wmf"/><Relationship Id="rId4" Type="http://schemas.openxmlformats.org/officeDocument/2006/relationships/oleObject" Target="../embeddings/oleObject84.bin"/></Relationships>
</file>

<file path=ppt/slides/_rels/slide6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3FE1EA7-7151-4234-8F5B-80FB2FF8D2B0}"/>
              </a:ext>
            </a:extLst>
          </p:cNvPr>
          <p:cNvSpPr>
            <a:spLocks noGrp="1" noChangeArrowheads="1"/>
          </p:cNvSpPr>
          <p:nvPr>
            <p:ph type="ctrTitle"/>
          </p:nvPr>
        </p:nvSpPr>
        <p:spPr>
          <a:xfrm>
            <a:off x="1115616" y="260648"/>
            <a:ext cx="7270576" cy="2387600"/>
          </a:xfrm>
        </p:spPr>
        <p:txBody>
          <a:bodyPr/>
          <a:lstStyle/>
          <a:p>
            <a:r>
              <a:rPr lang="zh-CN" altLang="en-US" dirty="0"/>
              <a:t>第</a:t>
            </a:r>
            <a:r>
              <a:rPr lang="en-US" altLang="zh-CN" dirty="0"/>
              <a:t>1</a:t>
            </a:r>
            <a:r>
              <a:rPr lang="zh-CN" altLang="en-US" dirty="0"/>
              <a:t>章 半导体材料的基本性质 </a:t>
            </a:r>
          </a:p>
        </p:txBody>
      </p:sp>
      <p:sp>
        <p:nvSpPr>
          <p:cNvPr id="2" name="矩形 1">
            <a:extLst>
              <a:ext uri="{FF2B5EF4-FFF2-40B4-BE49-F238E27FC236}">
                <a16:creationId xmlns:a16="http://schemas.microsoft.com/office/drawing/2014/main" id="{E41BFF86-07D0-409D-9E8F-7FDB5B3C7BD0}"/>
              </a:ext>
            </a:extLst>
          </p:cNvPr>
          <p:cNvSpPr/>
          <p:nvPr/>
        </p:nvSpPr>
        <p:spPr>
          <a:xfrm>
            <a:off x="1337149" y="3068960"/>
            <a:ext cx="6827510" cy="3108543"/>
          </a:xfrm>
          <a:prstGeom prst="rect">
            <a:avLst/>
          </a:prstGeom>
        </p:spPr>
        <p:txBody>
          <a:bodyPr wrap="none">
            <a:spAutoFit/>
          </a:bodyPr>
          <a:lstStyle/>
          <a:p>
            <a:r>
              <a:rPr lang="en-US" altLang="zh-CN" sz="2800" dirty="0"/>
              <a:t>1.1 </a:t>
            </a:r>
            <a:r>
              <a:rPr lang="zh-CN" altLang="en-US" sz="2800" dirty="0"/>
              <a:t>半导体与基本晶体结构</a:t>
            </a:r>
            <a:endParaRPr lang="en-US" altLang="zh-CN" sz="2800" dirty="0"/>
          </a:p>
          <a:p>
            <a:r>
              <a:rPr lang="en-US" altLang="zh-CN" sz="2800" dirty="0"/>
              <a:t>1.2</a:t>
            </a:r>
            <a:r>
              <a:rPr lang="zh-CN" altLang="en-US" sz="2800" dirty="0"/>
              <a:t>半导体的能带</a:t>
            </a:r>
            <a:endParaRPr lang="en-US" altLang="zh-CN" sz="2800" dirty="0"/>
          </a:p>
          <a:p>
            <a:r>
              <a:rPr lang="en-US" altLang="zh-CN" sz="2800" dirty="0"/>
              <a:t>1.3 </a:t>
            </a:r>
            <a:r>
              <a:rPr lang="zh-CN" altLang="en-US" sz="2800" dirty="0"/>
              <a:t>本征半导体与本征载流子浓度</a:t>
            </a:r>
            <a:endParaRPr lang="en-US" altLang="zh-CN" sz="2800" dirty="0"/>
          </a:p>
          <a:p>
            <a:r>
              <a:rPr lang="en-US" altLang="zh-CN" sz="2800" dirty="0"/>
              <a:t>1.4 </a:t>
            </a:r>
            <a:r>
              <a:rPr lang="zh-CN" altLang="en-US" sz="2800" dirty="0"/>
              <a:t>杂质半导体与杂质半导体的载流子浓度</a:t>
            </a:r>
            <a:endParaRPr lang="en-US" altLang="zh-CN" sz="2800" dirty="0"/>
          </a:p>
          <a:p>
            <a:r>
              <a:rPr lang="en-US" altLang="zh-CN" sz="2800" dirty="0">
                <a:highlight>
                  <a:srgbClr val="FFFF00"/>
                </a:highlight>
              </a:rPr>
              <a:t>1.5 </a:t>
            </a:r>
            <a:r>
              <a:rPr lang="zh-CN" altLang="en-US" sz="2800" dirty="0">
                <a:highlight>
                  <a:srgbClr val="FFFF00"/>
                </a:highlight>
              </a:rPr>
              <a:t>非平衡流子</a:t>
            </a:r>
            <a:endParaRPr lang="en-US" altLang="zh-CN" sz="2800" dirty="0">
              <a:highlight>
                <a:srgbClr val="FFFF00"/>
              </a:highlight>
            </a:endParaRPr>
          </a:p>
          <a:p>
            <a:r>
              <a:rPr lang="en-US" altLang="zh-CN" sz="2800" dirty="0"/>
              <a:t>1.6 </a:t>
            </a:r>
            <a:r>
              <a:rPr lang="zh-CN" altLang="en-US" sz="2800" dirty="0"/>
              <a:t>载流子的漂移运动</a:t>
            </a:r>
            <a:endParaRPr lang="en-US" altLang="zh-CN" sz="2800" dirty="0"/>
          </a:p>
          <a:p>
            <a:r>
              <a:rPr lang="en-US" altLang="zh-CN" sz="2800" dirty="0"/>
              <a:t>1.7 </a:t>
            </a:r>
            <a:r>
              <a:rPr lang="zh-CN" altLang="en-US" sz="2800" dirty="0"/>
              <a:t>载流子的扩散运动</a:t>
            </a:r>
          </a:p>
        </p:txBody>
      </p:sp>
    </p:spTree>
    <p:extLst>
      <p:ext uri="{BB962C8B-B14F-4D97-AF65-F5344CB8AC3E}">
        <p14:creationId xmlns:p14="http://schemas.microsoft.com/office/powerpoint/2010/main" val="416374482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3DEB5CE9-F2A0-4DE3-BC90-9071CA81459B}"/>
              </a:ext>
            </a:extLst>
          </p:cNvPr>
          <p:cNvSpPr>
            <a:spLocks noChangeArrowheads="1"/>
          </p:cNvSpPr>
          <p:nvPr/>
        </p:nvSpPr>
        <p:spPr bwMode="auto">
          <a:xfrm>
            <a:off x="533400" y="1492250"/>
            <a:ext cx="8142288"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marL="263525" indent="-263525">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Ø"/>
            </a:pPr>
            <a:r>
              <a:rPr lang="zh-CN" altLang="en-US" sz="2400" b="1" dirty="0">
                <a:solidFill>
                  <a:srgbClr val="FF3300"/>
                </a:solidFill>
              </a:rPr>
              <a:t>产生率</a:t>
            </a:r>
            <a:r>
              <a:rPr lang="en-US" altLang="zh-CN" sz="2400" b="1" i="1" dirty="0">
                <a:solidFill>
                  <a:srgbClr val="FF3300"/>
                </a:solidFill>
              </a:rPr>
              <a:t>G</a:t>
            </a:r>
            <a:r>
              <a:rPr lang="zh-CN" altLang="en-US" sz="2400" b="1" dirty="0"/>
              <a:t>：单位时间、单位体积内激发产生的导带电子和价带空穴数</a:t>
            </a:r>
          </a:p>
          <a:p>
            <a:pPr eaLnBrk="1" hangingPunct="1">
              <a:lnSpc>
                <a:spcPct val="150000"/>
              </a:lnSpc>
              <a:spcBef>
                <a:spcPct val="0"/>
              </a:spcBef>
              <a:buFont typeface="Wingdings" panose="05000000000000000000" pitchFamily="2" charset="2"/>
              <a:buChar char="Ø"/>
            </a:pPr>
            <a:r>
              <a:rPr lang="zh-CN" altLang="en-US" sz="2400" b="1" dirty="0">
                <a:solidFill>
                  <a:srgbClr val="FF3300"/>
                </a:solidFill>
              </a:rPr>
              <a:t>复合率</a:t>
            </a:r>
            <a:r>
              <a:rPr lang="en-US" altLang="zh-CN" sz="2400" b="1" i="1" dirty="0">
                <a:solidFill>
                  <a:srgbClr val="FF3300"/>
                </a:solidFill>
              </a:rPr>
              <a:t>R</a:t>
            </a:r>
            <a:r>
              <a:rPr lang="zh-CN" altLang="en-US" sz="2400" b="1" dirty="0"/>
              <a:t>：单位时间、单位体积内复合消失的导带电子和价带空穴数</a:t>
            </a:r>
          </a:p>
          <a:p>
            <a:pPr eaLnBrk="1" hangingPunct="1">
              <a:lnSpc>
                <a:spcPct val="150000"/>
              </a:lnSpc>
              <a:spcBef>
                <a:spcPct val="0"/>
              </a:spcBef>
              <a:buFont typeface="Wingdings" panose="05000000000000000000" pitchFamily="2" charset="2"/>
              <a:buChar char="Ø"/>
            </a:pPr>
            <a:r>
              <a:rPr lang="zh-CN" altLang="en-US" sz="2400" b="1" dirty="0">
                <a:solidFill>
                  <a:schemeClr val="accent2"/>
                </a:solidFill>
              </a:rPr>
              <a:t>热平衡状态：</a:t>
            </a:r>
            <a:r>
              <a:rPr lang="en-US" altLang="zh-CN" sz="2400" b="1" i="1" dirty="0">
                <a:solidFill>
                  <a:schemeClr val="accent2"/>
                </a:solidFill>
              </a:rPr>
              <a:t>G=R</a:t>
            </a:r>
            <a:endParaRPr lang="en-US" altLang="zh-CN" sz="2400" b="1" dirty="0">
              <a:solidFill>
                <a:schemeClr val="accent2"/>
              </a:solidFill>
              <a:latin typeface="Arial" panose="020B0604020202020204" pitchFamily="34" charset="0"/>
            </a:endParaRPr>
          </a:p>
          <a:p>
            <a:pPr eaLnBrk="1" hangingPunct="1">
              <a:lnSpc>
                <a:spcPct val="150000"/>
              </a:lnSpc>
              <a:spcBef>
                <a:spcPct val="0"/>
              </a:spcBef>
              <a:buFont typeface="Wingdings" panose="05000000000000000000" pitchFamily="2" charset="2"/>
              <a:buChar char="Ø"/>
            </a:pPr>
            <a:r>
              <a:rPr lang="zh-CN" altLang="en-US" sz="2400" b="1" dirty="0"/>
              <a:t>产生率主要受外界条件影响；</a:t>
            </a:r>
          </a:p>
          <a:p>
            <a:pPr eaLnBrk="1" hangingPunct="1">
              <a:lnSpc>
                <a:spcPct val="150000"/>
              </a:lnSpc>
              <a:spcBef>
                <a:spcPct val="0"/>
              </a:spcBef>
              <a:buFont typeface="Wingdings" panose="05000000000000000000" pitchFamily="2" charset="2"/>
              <a:buChar char="Ø"/>
            </a:pPr>
            <a:r>
              <a:rPr lang="zh-CN" altLang="en-US" sz="2400" b="1" dirty="0"/>
              <a:t>复合率与过剩载流子浓度有关</a:t>
            </a:r>
            <a:endParaRPr lang="zh-CN" altLang="en-US" sz="2400" b="1" dirty="0">
              <a:latin typeface="Arial" panose="020B0604020202020204" pitchFamily="34" charset="0"/>
            </a:endParaRPr>
          </a:p>
        </p:txBody>
      </p:sp>
      <p:graphicFrame>
        <p:nvGraphicFramePr>
          <p:cNvPr id="10243" name="Object 6">
            <a:extLst>
              <a:ext uri="{FF2B5EF4-FFF2-40B4-BE49-F238E27FC236}">
                <a16:creationId xmlns:a16="http://schemas.microsoft.com/office/drawing/2014/main" id="{9DEEE587-EFB4-4669-B733-328CD55CEC7E}"/>
              </a:ext>
            </a:extLst>
          </p:cNvPr>
          <p:cNvGraphicFramePr>
            <a:graphicFrameLocks noChangeAspect="1"/>
          </p:cNvGraphicFramePr>
          <p:nvPr/>
        </p:nvGraphicFramePr>
        <p:xfrm>
          <a:off x="4859338" y="4365625"/>
          <a:ext cx="1244600" cy="503238"/>
        </p:xfrm>
        <a:graphic>
          <a:graphicData uri="http://schemas.openxmlformats.org/presentationml/2006/ole">
            <mc:AlternateContent xmlns:mc="http://schemas.openxmlformats.org/markup-compatibility/2006">
              <mc:Choice xmlns:v="urn:schemas-microsoft-com:vml" Requires="v">
                <p:oleObj spid="_x0000_s183331" name="Equation" r:id="rId3" imgW="494870" imgH="203024" progId="Equation.DSMT4">
                  <p:embed/>
                </p:oleObj>
              </mc:Choice>
              <mc:Fallback>
                <p:oleObj name="Equation" r:id="rId3" imgW="494870" imgH="203024" progId="Equation.DSMT4">
                  <p:embed/>
                  <p:pic>
                    <p:nvPicPr>
                      <p:cNvPr id="10243" name="Object 6">
                        <a:extLst>
                          <a:ext uri="{FF2B5EF4-FFF2-40B4-BE49-F238E27FC236}">
                            <a16:creationId xmlns:a16="http://schemas.microsoft.com/office/drawing/2014/main" id="{9DEEE587-EFB4-4669-B733-328CD55CE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4365625"/>
                        <a:ext cx="1244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4" name="Rectangle 11">
            <a:extLst>
              <a:ext uri="{FF2B5EF4-FFF2-40B4-BE49-F238E27FC236}">
                <a16:creationId xmlns:a16="http://schemas.microsoft.com/office/drawing/2014/main" id="{CA6E46FA-CC69-451E-9CB4-A7F21ED6F728}"/>
              </a:ext>
            </a:extLst>
          </p:cNvPr>
          <p:cNvSpPr>
            <a:spLocks noChangeArrowheads="1"/>
          </p:cNvSpPr>
          <p:nvPr/>
        </p:nvSpPr>
        <p:spPr bwMode="auto">
          <a:xfrm>
            <a:off x="2771775" y="744538"/>
            <a:ext cx="49291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indent="2667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rgbClr val="0000FF"/>
                </a:solidFill>
                <a:cs typeface="Times New Roman" panose="02020603050405020304" pitchFamily="18" charset="0"/>
              </a:rPr>
              <a:t>产生率与复合率</a:t>
            </a:r>
          </a:p>
        </p:txBody>
      </p:sp>
    </p:spTree>
    <p:extLst>
      <p:ext uri="{BB962C8B-B14F-4D97-AF65-F5344CB8AC3E}">
        <p14:creationId xmlns:p14="http://schemas.microsoft.com/office/powerpoint/2010/main" val="417077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a:extLst>
              <a:ext uri="{FF2B5EF4-FFF2-40B4-BE49-F238E27FC236}">
                <a16:creationId xmlns:a16="http://schemas.microsoft.com/office/drawing/2014/main" id="{4046F8D7-8C4E-40B2-BD89-EB56DBE20B91}"/>
              </a:ext>
            </a:extLst>
          </p:cNvPr>
          <p:cNvSpPr>
            <a:spLocks noChangeArrowheads="1"/>
          </p:cNvSpPr>
          <p:nvPr/>
        </p:nvSpPr>
        <p:spPr bwMode="auto">
          <a:xfrm>
            <a:off x="228600" y="609600"/>
            <a:ext cx="5181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892175" indent="-892175">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000" b="1"/>
              <a:t>例子： 光注入一块载流子均匀分布的半导体：</a:t>
            </a:r>
          </a:p>
          <a:p>
            <a:pPr eaLnBrk="1" hangingPunct="1">
              <a:lnSpc>
                <a:spcPct val="120000"/>
              </a:lnSpc>
              <a:spcBef>
                <a:spcPct val="0"/>
              </a:spcBef>
              <a:buFontTx/>
              <a:buNone/>
            </a:pPr>
            <a:r>
              <a:rPr lang="en-US" altLang="zh-CN" sz="2000" b="1" i="1"/>
              <a:t>t </a:t>
            </a:r>
            <a:r>
              <a:rPr lang="en-US" altLang="zh-CN" sz="2000" b="1"/>
              <a:t>&lt; 0</a:t>
            </a:r>
            <a:r>
              <a:rPr lang="zh-CN" altLang="en-US" sz="2000" b="1"/>
              <a:t>时，处于热平衡态：</a:t>
            </a:r>
            <a:r>
              <a:rPr lang="en-US" altLang="zh-CN" sz="2000" b="1" i="1"/>
              <a:t>G=R</a:t>
            </a:r>
            <a:r>
              <a:rPr lang="zh-CN" altLang="en-US" sz="2000" b="1"/>
              <a:t>；载流子浓度：</a:t>
            </a:r>
            <a:r>
              <a:rPr lang="en-US" altLang="zh-CN" sz="2000" b="1" i="1"/>
              <a:t>n</a:t>
            </a:r>
            <a:r>
              <a:rPr lang="en-US" altLang="zh-CN" sz="2000" b="1" i="1" baseline="-30000"/>
              <a:t>0</a:t>
            </a:r>
            <a:r>
              <a:rPr lang="en-US" altLang="zh-CN" sz="2000" b="1" i="1"/>
              <a:t>, p</a:t>
            </a:r>
            <a:r>
              <a:rPr lang="en-US" altLang="zh-CN" sz="2000" b="1" i="1" baseline="-30000"/>
              <a:t>0</a:t>
            </a:r>
          </a:p>
        </p:txBody>
      </p:sp>
      <p:graphicFrame>
        <p:nvGraphicFramePr>
          <p:cNvPr id="108548" name="Object 4">
            <a:extLst>
              <a:ext uri="{FF2B5EF4-FFF2-40B4-BE49-F238E27FC236}">
                <a16:creationId xmlns:a16="http://schemas.microsoft.com/office/drawing/2014/main" id="{1CF7AFB1-8C19-452A-BC81-CF8967089D9C}"/>
              </a:ext>
            </a:extLst>
          </p:cNvPr>
          <p:cNvGraphicFramePr>
            <a:graphicFrameLocks noChangeAspect="1"/>
          </p:cNvGraphicFramePr>
          <p:nvPr/>
        </p:nvGraphicFramePr>
        <p:xfrm>
          <a:off x="1219200" y="3124200"/>
          <a:ext cx="3429000" cy="438150"/>
        </p:xfrm>
        <a:graphic>
          <a:graphicData uri="http://schemas.openxmlformats.org/presentationml/2006/ole">
            <mc:AlternateContent xmlns:mc="http://schemas.openxmlformats.org/markup-compatibility/2006">
              <mc:Choice xmlns:v="urn:schemas-microsoft-com:vml" Requires="v">
                <p:oleObj spid="_x0000_s184355" name="Equation" r:id="rId3" imgW="1790700" imgH="228600" progId="Equation.DSMT4">
                  <p:embed/>
                </p:oleObj>
              </mc:Choice>
              <mc:Fallback>
                <p:oleObj name="Equation" r:id="rId3" imgW="1790700" imgH="228600" progId="Equation.DSMT4">
                  <p:embed/>
                  <p:pic>
                    <p:nvPicPr>
                      <p:cNvPr id="108548" name="Object 4">
                        <a:extLst>
                          <a:ext uri="{FF2B5EF4-FFF2-40B4-BE49-F238E27FC236}">
                            <a16:creationId xmlns:a16="http://schemas.microsoft.com/office/drawing/2014/main" id="{1CF7AFB1-8C19-452A-BC81-CF8967089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124200"/>
                        <a:ext cx="34290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268" name="Picture 5" descr="图片11-1">
            <a:extLst>
              <a:ext uri="{FF2B5EF4-FFF2-40B4-BE49-F238E27FC236}">
                <a16:creationId xmlns:a16="http://schemas.microsoft.com/office/drawing/2014/main" id="{2B1D10B2-AAF4-44B8-BB9B-9C7F078C2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8062"/>
          <a:stretch>
            <a:fillRect/>
          </a:stretch>
        </p:blipFill>
        <p:spPr bwMode="auto">
          <a:xfrm>
            <a:off x="5562600" y="3733800"/>
            <a:ext cx="3048000"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8">
            <a:extLst>
              <a:ext uri="{FF2B5EF4-FFF2-40B4-BE49-F238E27FC236}">
                <a16:creationId xmlns:a16="http://schemas.microsoft.com/office/drawing/2014/main" id="{5C4C8D17-793F-42AC-8C03-617CF258CE8D}"/>
              </a:ext>
            </a:extLst>
          </p:cNvPr>
          <p:cNvSpPr>
            <a:spLocks noChangeArrowheads="1"/>
          </p:cNvSpPr>
          <p:nvPr/>
        </p:nvSpPr>
        <p:spPr bwMode="auto">
          <a:xfrm>
            <a:off x="-14288" y="4543425"/>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pic>
        <p:nvPicPr>
          <p:cNvPr id="11270" name="Picture 9" descr="图片11-1">
            <a:extLst>
              <a:ext uri="{FF2B5EF4-FFF2-40B4-BE49-F238E27FC236}">
                <a16:creationId xmlns:a16="http://schemas.microsoft.com/office/drawing/2014/main" id="{E78D477C-6698-4DD8-9757-6559B9C4C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52713"/>
          <a:stretch>
            <a:fillRect/>
          </a:stretch>
        </p:blipFill>
        <p:spPr bwMode="auto">
          <a:xfrm>
            <a:off x="5791200" y="990600"/>
            <a:ext cx="2743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4" name="Rectangle 10">
            <a:extLst>
              <a:ext uri="{FF2B5EF4-FFF2-40B4-BE49-F238E27FC236}">
                <a16:creationId xmlns:a16="http://schemas.microsoft.com/office/drawing/2014/main" id="{A3E512C3-411D-4DE4-AFE8-D7A0615FEF44}"/>
              </a:ext>
            </a:extLst>
          </p:cNvPr>
          <p:cNvSpPr>
            <a:spLocks noChangeArrowheads="1"/>
          </p:cNvSpPr>
          <p:nvPr/>
        </p:nvSpPr>
        <p:spPr bwMode="auto">
          <a:xfrm>
            <a:off x="228600" y="1905000"/>
            <a:ext cx="5181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892175" indent="-892175">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en-US" altLang="zh-CN" sz="2000" b="1" i="1"/>
              <a:t>t =</a:t>
            </a:r>
            <a:r>
              <a:rPr lang="en-US" altLang="zh-CN" sz="2000" b="1"/>
              <a:t>0</a:t>
            </a:r>
            <a:r>
              <a:rPr lang="zh-CN" altLang="en-US" sz="2000" b="1"/>
              <a:t>时，开始光照，假设光子被均匀地吸收，并在半导体建立起非平衡载流子：</a:t>
            </a:r>
            <a:r>
              <a:rPr lang="en-US" altLang="zh-CN" sz="2000" b="1" i="1"/>
              <a:t>G&gt;R</a:t>
            </a:r>
            <a:r>
              <a:rPr lang="zh-CN" altLang="en-US" sz="2000" b="1"/>
              <a:t>；产生非平衡载流子</a:t>
            </a:r>
          </a:p>
        </p:txBody>
      </p:sp>
      <p:sp>
        <p:nvSpPr>
          <p:cNvPr id="108555" name="Rectangle 11">
            <a:extLst>
              <a:ext uri="{FF2B5EF4-FFF2-40B4-BE49-F238E27FC236}">
                <a16:creationId xmlns:a16="http://schemas.microsoft.com/office/drawing/2014/main" id="{69F9A6B8-5BC2-4E29-BD6B-C7B7088DE5AC}"/>
              </a:ext>
            </a:extLst>
          </p:cNvPr>
          <p:cNvSpPr>
            <a:spLocks noChangeArrowheads="1"/>
          </p:cNvSpPr>
          <p:nvPr/>
        </p:nvSpPr>
        <p:spPr bwMode="auto">
          <a:xfrm>
            <a:off x="228600" y="3673475"/>
            <a:ext cx="518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892175" indent="-892175">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en-US" altLang="zh-CN" sz="2000" b="1" i="1"/>
              <a:t>t=</a:t>
            </a:r>
            <a:r>
              <a:rPr lang="en-US" altLang="zh-CN" sz="2000" b="1"/>
              <a:t>0</a:t>
            </a:r>
            <a:r>
              <a:rPr lang="zh-CN" altLang="en-US" sz="2000" b="1"/>
              <a:t>至</a:t>
            </a:r>
            <a:r>
              <a:rPr lang="en-US" altLang="zh-CN" sz="2000" b="1" i="1"/>
              <a:t>t = t</a:t>
            </a:r>
            <a:r>
              <a:rPr lang="en-US" altLang="zh-CN" sz="2000" b="1" baseline="-25000"/>
              <a:t>1</a:t>
            </a:r>
            <a:r>
              <a:rPr lang="zh-CN" altLang="en-US" sz="2000" b="1"/>
              <a:t>：由于过剩载流子增多，复合率也开始上升，最终达到稳态：</a:t>
            </a:r>
            <a:r>
              <a:rPr lang="en-US" altLang="zh-CN" sz="2000" b="1" i="1"/>
              <a:t>G</a:t>
            </a:r>
            <a:r>
              <a:rPr lang="en-US" altLang="zh-CN" sz="2000" b="1"/>
              <a:t>=</a:t>
            </a:r>
            <a:r>
              <a:rPr lang="en-US" altLang="zh-CN" sz="2000" b="1" i="1"/>
              <a:t>R</a:t>
            </a:r>
          </a:p>
        </p:txBody>
      </p:sp>
      <p:sp>
        <p:nvSpPr>
          <p:cNvPr id="108556" name="Rectangle 12">
            <a:extLst>
              <a:ext uri="{FF2B5EF4-FFF2-40B4-BE49-F238E27FC236}">
                <a16:creationId xmlns:a16="http://schemas.microsoft.com/office/drawing/2014/main" id="{B85DB9F9-C117-48EB-BC83-79D1C9E7D2C2}"/>
              </a:ext>
            </a:extLst>
          </p:cNvPr>
          <p:cNvSpPr>
            <a:spLocks noChangeArrowheads="1"/>
          </p:cNvSpPr>
          <p:nvPr/>
        </p:nvSpPr>
        <p:spPr bwMode="auto">
          <a:xfrm>
            <a:off x="228600" y="4772025"/>
            <a:ext cx="5181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892175" indent="-892175">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en-US" altLang="zh-CN" sz="2000" b="1" i="1"/>
              <a:t>t=t</a:t>
            </a:r>
            <a:r>
              <a:rPr lang="en-US" altLang="zh-CN" sz="2000" b="1" baseline="-25000"/>
              <a:t>1</a:t>
            </a:r>
            <a:r>
              <a:rPr lang="zh-CN" altLang="en-US" sz="2000" b="1"/>
              <a:t>时，光照撤除：</a:t>
            </a:r>
            <a:r>
              <a:rPr lang="en-US" altLang="zh-CN" sz="2000" b="1" i="1"/>
              <a:t>G=</a:t>
            </a:r>
            <a:r>
              <a:rPr lang="en-US" altLang="zh-CN" sz="2000" b="1"/>
              <a:t>0</a:t>
            </a:r>
            <a:r>
              <a:rPr lang="zh-CN" altLang="en-US" sz="2000" b="1"/>
              <a:t>，仍存在复合，但</a:t>
            </a:r>
            <a:r>
              <a:rPr lang="en-US" altLang="zh-CN" sz="2000" b="1" i="1"/>
              <a:t>R</a:t>
            </a:r>
            <a:r>
              <a:rPr lang="zh-CN" altLang="en-US" sz="2000" b="1"/>
              <a:t>随过剩载流子浓度的减少开始逐渐下降，经历一段时间后，样品重新回到热平衡态。</a:t>
            </a:r>
          </a:p>
        </p:txBody>
      </p:sp>
    </p:spTree>
    <p:extLst>
      <p:ext uri="{BB962C8B-B14F-4D97-AF65-F5344CB8AC3E}">
        <p14:creationId xmlns:p14="http://schemas.microsoft.com/office/powerpoint/2010/main" val="1662646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6">
            <a:extLst>
              <a:ext uri="{FF2B5EF4-FFF2-40B4-BE49-F238E27FC236}">
                <a16:creationId xmlns:a16="http://schemas.microsoft.com/office/drawing/2014/main" id="{A1ED6843-0E47-48F4-A764-3EF7CB210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1" y="715963"/>
            <a:ext cx="6986587"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07" name="Text Box 7">
            <a:extLst>
              <a:ext uri="{FF2B5EF4-FFF2-40B4-BE49-F238E27FC236}">
                <a16:creationId xmlns:a16="http://schemas.microsoft.com/office/drawing/2014/main" id="{DB8D2BA6-7398-4B6F-804D-136B0F914896}"/>
              </a:ext>
            </a:extLst>
          </p:cNvPr>
          <p:cNvSpPr txBox="1">
            <a:spLocks noChangeArrowheads="1"/>
          </p:cNvSpPr>
          <p:nvPr/>
        </p:nvSpPr>
        <p:spPr bwMode="auto">
          <a:xfrm>
            <a:off x="441344" y="1854200"/>
            <a:ext cx="76327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dirty="0">
                <a:solidFill>
                  <a:schemeClr val="tx2"/>
                </a:solidFill>
              </a:rPr>
              <a:t>非平衡载流子的寿命：</a:t>
            </a:r>
            <a:r>
              <a:rPr lang="zh-CN" altLang="en-US" sz="2000" b="1" dirty="0">
                <a:solidFill>
                  <a:schemeClr val="accent2"/>
                </a:solidFill>
              </a:rPr>
              <a:t>非平衡载流子的平均生存时间。</a:t>
            </a:r>
            <a:r>
              <a:rPr lang="zh-CN" altLang="en-US" sz="2000" b="1" dirty="0">
                <a:solidFill>
                  <a:schemeClr val="tx2"/>
                </a:solidFill>
              </a:rPr>
              <a:t>也称为少数载流子的寿命</a:t>
            </a:r>
            <a:r>
              <a:rPr lang="zh-CN" altLang="en-US" sz="2000" b="1" dirty="0">
                <a:solidFill>
                  <a:schemeClr val="tx2"/>
                </a:solidFill>
                <a:sym typeface="Symbol" panose="05050102010706020507" pitchFamily="18" charset="2"/>
              </a:rPr>
              <a:t></a:t>
            </a:r>
            <a:r>
              <a:rPr lang="zh-CN" altLang="en-US" sz="2000" b="1" dirty="0">
                <a:solidFill>
                  <a:schemeClr val="tx2"/>
                </a:solidFill>
              </a:rPr>
              <a:t>，</a:t>
            </a:r>
            <a:r>
              <a:rPr lang="en-US" altLang="zh-CN" sz="2000" b="1" dirty="0">
                <a:solidFill>
                  <a:schemeClr val="tx2"/>
                </a:solidFill>
              </a:rPr>
              <a:t>1/</a:t>
            </a:r>
            <a:r>
              <a:rPr lang="en-US" altLang="zh-CN" sz="1600" b="1" dirty="0">
                <a:solidFill>
                  <a:schemeClr val="tx2"/>
                </a:solidFill>
                <a:sym typeface="Symbol" panose="05050102010706020507" pitchFamily="18" charset="2"/>
              </a:rPr>
              <a:t></a:t>
            </a:r>
            <a:r>
              <a:rPr lang="zh-CN" altLang="en-US" sz="2000" b="1" dirty="0">
                <a:solidFill>
                  <a:schemeClr val="tx2"/>
                </a:solidFill>
                <a:sym typeface="Symbol" panose="05050102010706020507" pitchFamily="18" charset="2"/>
              </a:rPr>
              <a:t>为复合概率</a:t>
            </a:r>
          </a:p>
        </p:txBody>
      </p:sp>
      <p:sp>
        <p:nvSpPr>
          <p:cNvPr id="204808" name="Rectangle 8">
            <a:extLst>
              <a:ext uri="{FF2B5EF4-FFF2-40B4-BE49-F238E27FC236}">
                <a16:creationId xmlns:a16="http://schemas.microsoft.com/office/drawing/2014/main" id="{8D92D543-CA7D-4200-91BD-7E904D30191C}"/>
              </a:ext>
            </a:extLst>
          </p:cNvPr>
          <p:cNvSpPr>
            <a:spLocks noChangeArrowheads="1"/>
          </p:cNvSpPr>
          <p:nvPr/>
        </p:nvSpPr>
        <p:spPr bwMode="auto">
          <a:xfrm>
            <a:off x="440188" y="2785564"/>
            <a:ext cx="8351838"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latin typeface="+mn-lt"/>
                <a:sym typeface="Symbol" panose="05050102010706020507" pitchFamily="18" charset="2"/>
              </a:rPr>
              <a:t>设</a:t>
            </a:r>
            <a:r>
              <a:rPr lang="en-US" altLang="zh-CN" sz="2000" b="1">
                <a:latin typeface="+mn-lt"/>
                <a:sym typeface="Symbol" panose="05050102010706020507" pitchFamily="18" charset="2"/>
              </a:rPr>
              <a:t>n</a:t>
            </a:r>
            <a:r>
              <a:rPr lang="zh-CN" altLang="en-US" sz="2000" b="1">
                <a:latin typeface="+mn-lt"/>
                <a:sym typeface="Symbol" panose="05050102010706020507" pitchFamily="18" charset="2"/>
              </a:rPr>
              <a:t>型硅材料内产生非平衡载流子： </a:t>
            </a:r>
            <a:r>
              <a:rPr lang="en-US" altLang="zh-CN" sz="2000" b="1">
                <a:latin typeface="+mn-lt"/>
                <a:sym typeface="Symbol" panose="05050102010706020507" pitchFamily="18" charset="2"/>
              </a:rPr>
              <a:t>n</a:t>
            </a:r>
            <a:r>
              <a:rPr lang="zh-CN" altLang="en-US" sz="2000" b="1">
                <a:latin typeface="+mn-lt"/>
                <a:sym typeface="Symbol" panose="05050102010706020507" pitchFamily="18" charset="2"/>
              </a:rPr>
              <a:t>，</a:t>
            </a:r>
            <a:r>
              <a:rPr lang="en-US" altLang="zh-CN" sz="2000" b="1">
                <a:latin typeface="+mn-lt"/>
                <a:sym typeface="Symbol" panose="05050102010706020507" pitchFamily="18" charset="2"/>
              </a:rPr>
              <a:t>p </a:t>
            </a:r>
            <a:r>
              <a:rPr lang="zh-CN" altLang="en-US" sz="2000" b="1">
                <a:latin typeface="+mn-lt"/>
                <a:sym typeface="Symbol" panose="05050102010706020507" pitchFamily="18" charset="2"/>
              </a:rPr>
              <a:t>显然， 光照停止后， </a:t>
            </a:r>
            <a:r>
              <a:rPr lang="en-US" altLang="zh-CN" sz="2000" b="1">
                <a:latin typeface="+mn-lt"/>
                <a:sym typeface="Symbol" panose="05050102010706020507" pitchFamily="18" charset="2"/>
              </a:rPr>
              <a:t>p(t)</a:t>
            </a:r>
            <a:r>
              <a:rPr lang="zh-CN" altLang="en-US" sz="2000" b="1">
                <a:latin typeface="+mn-lt"/>
                <a:sym typeface="Symbol" panose="05050102010706020507" pitchFamily="18" charset="2"/>
              </a:rPr>
              <a:t>随时间减少，单位时间内减少</a:t>
            </a:r>
          </a:p>
          <a:p>
            <a:pPr eaLnBrk="1" hangingPunct="1"/>
            <a:r>
              <a:rPr lang="en-US" altLang="zh-CN" sz="1600" b="1">
                <a:solidFill>
                  <a:schemeClr val="tx2"/>
                </a:solidFill>
                <a:latin typeface="+mn-lt"/>
                <a:sym typeface="Symbol" panose="05050102010706020507" pitchFamily="18" charset="2"/>
              </a:rPr>
              <a:t>-d(p(t))/dt</a:t>
            </a:r>
            <a:r>
              <a:rPr lang="en-US" altLang="zh-CN" sz="1600">
                <a:solidFill>
                  <a:schemeClr val="tx2"/>
                </a:solidFill>
                <a:latin typeface="+mn-lt"/>
                <a:sym typeface="Symbol" panose="05050102010706020507" pitchFamily="18" charset="2"/>
              </a:rPr>
              <a:t> , </a:t>
            </a:r>
            <a:r>
              <a:rPr lang="zh-CN" altLang="en-US" sz="2000" b="1">
                <a:solidFill>
                  <a:schemeClr val="tx2"/>
                </a:solidFill>
                <a:latin typeface="+mn-lt"/>
                <a:sym typeface="Symbol" panose="05050102010706020507" pitchFamily="18" charset="2"/>
              </a:rPr>
              <a:t>应等于单位时间内的复合率</a:t>
            </a:r>
            <a:r>
              <a:rPr lang="en-US" altLang="zh-CN" sz="2000" b="1">
                <a:solidFill>
                  <a:schemeClr val="tx2"/>
                </a:solidFill>
                <a:latin typeface="+mn-lt"/>
                <a:sym typeface="Symbol" panose="05050102010706020507" pitchFamily="18" charset="2"/>
              </a:rPr>
              <a:t>,</a:t>
            </a:r>
            <a:r>
              <a:rPr lang="zh-CN" altLang="en-US" sz="2000" b="1">
                <a:latin typeface="+mn-lt"/>
              </a:rPr>
              <a:t>与其浓度成正比</a:t>
            </a:r>
            <a:endParaRPr lang="zh-CN" altLang="en-US" sz="2000" b="1">
              <a:latin typeface="+mn-lt"/>
              <a:sym typeface="Symbol" panose="05050102010706020507" pitchFamily="18" charset="2"/>
            </a:endParaRPr>
          </a:p>
        </p:txBody>
      </p:sp>
      <p:sp>
        <p:nvSpPr>
          <p:cNvPr id="204810" name="Text Box 10">
            <a:extLst>
              <a:ext uri="{FF2B5EF4-FFF2-40B4-BE49-F238E27FC236}">
                <a16:creationId xmlns:a16="http://schemas.microsoft.com/office/drawing/2014/main" id="{03828C86-BD97-4781-AB70-21B64B465418}"/>
              </a:ext>
            </a:extLst>
          </p:cNvPr>
          <p:cNvSpPr txBox="1">
            <a:spLocks noChangeArrowheads="1"/>
          </p:cNvSpPr>
          <p:nvPr/>
        </p:nvSpPr>
        <p:spPr bwMode="auto">
          <a:xfrm>
            <a:off x="1448251" y="4935039"/>
            <a:ext cx="32416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mn-lt"/>
              </a:rPr>
              <a:t>小注时， </a:t>
            </a:r>
            <a:r>
              <a:rPr lang="zh-CN" altLang="en-US" sz="2000" b="1">
                <a:latin typeface="+mn-lt"/>
                <a:sym typeface="Symbol" panose="05050102010706020507" pitchFamily="18" charset="2"/>
              </a:rPr>
              <a:t>为一个衡量</a:t>
            </a:r>
          </a:p>
        </p:txBody>
      </p:sp>
      <p:graphicFrame>
        <p:nvGraphicFramePr>
          <p:cNvPr id="204811" name="Object 11">
            <a:extLst>
              <a:ext uri="{FF2B5EF4-FFF2-40B4-BE49-F238E27FC236}">
                <a16:creationId xmlns:a16="http://schemas.microsoft.com/office/drawing/2014/main" id="{608EBEE6-D7E4-4E9F-A781-E8979D807BD6}"/>
              </a:ext>
            </a:extLst>
          </p:cNvPr>
          <p:cNvGraphicFramePr>
            <a:graphicFrameLocks noChangeAspect="1"/>
          </p:cNvGraphicFramePr>
          <p:nvPr>
            <p:extLst>
              <p:ext uri="{D42A27DB-BD31-4B8C-83A1-F6EECF244321}">
                <p14:modId xmlns:p14="http://schemas.microsoft.com/office/powerpoint/2010/main" val="2236091280"/>
              </p:ext>
            </p:extLst>
          </p:nvPr>
        </p:nvGraphicFramePr>
        <p:xfrm>
          <a:off x="4618488" y="4854076"/>
          <a:ext cx="2806700" cy="481013"/>
        </p:xfrm>
        <a:graphic>
          <a:graphicData uri="http://schemas.openxmlformats.org/presentationml/2006/ole">
            <mc:AlternateContent xmlns:mc="http://schemas.openxmlformats.org/markup-compatibility/2006">
              <mc:Choice xmlns:v="urn:schemas-microsoft-com:vml" Requires="v">
                <p:oleObj spid="_x0000_s185482" name="公式" r:id="rId4" imgW="1333500" imgH="228600" progId="Equation.3">
                  <p:embed/>
                </p:oleObj>
              </mc:Choice>
              <mc:Fallback>
                <p:oleObj name="公式" r:id="rId4" imgW="1333500" imgH="228600" progId="Equation.3">
                  <p:embed/>
                  <p:pic>
                    <p:nvPicPr>
                      <p:cNvPr id="204811" name="Object 11">
                        <a:extLst>
                          <a:ext uri="{FF2B5EF4-FFF2-40B4-BE49-F238E27FC236}">
                            <a16:creationId xmlns:a16="http://schemas.microsoft.com/office/drawing/2014/main" id="{608EBEE6-D7E4-4E9F-A781-E8979D807B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8488" y="4854076"/>
                        <a:ext cx="28067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12" name="Text Box 12">
            <a:extLst>
              <a:ext uri="{FF2B5EF4-FFF2-40B4-BE49-F238E27FC236}">
                <a16:creationId xmlns:a16="http://schemas.microsoft.com/office/drawing/2014/main" id="{5CD8764E-DF91-42E7-83CB-962E9B68DB8F}"/>
              </a:ext>
            </a:extLst>
          </p:cNvPr>
          <p:cNvSpPr txBox="1">
            <a:spLocks noChangeArrowheads="1"/>
          </p:cNvSpPr>
          <p:nvPr/>
        </p:nvSpPr>
        <p:spPr bwMode="auto">
          <a:xfrm>
            <a:off x="800551" y="5441451"/>
            <a:ext cx="4176712" cy="708025"/>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000" b="1" dirty="0">
                <a:solidFill>
                  <a:schemeClr val="tx2"/>
                </a:solidFill>
                <a:latin typeface="+mn-lt"/>
              </a:rPr>
              <a:t>t=0</a:t>
            </a:r>
            <a:r>
              <a:rPr lang="zh-CN" altLang="en-US" sz="2000" b="1" dirty="0">
                <a:solidFill>
                  <a:schemeClr val="tx2"/>
                </a:solidFill>
                <a:latin typeface="+mn-lt"/>
              </a:rPr>
              <a:t>时</a:t>
            </a:r>
            <a:r>
              <a:rPr lang="en-US" altLang="zh-CN" sz="2000" b="1" dirty="0">
                <a:solidFill>
                  <a:schemeClr val="tx2"/>
                </a:solidFill>
                <a:latin typeface="+mn-lt"/>
              </a:rPr>
              <a:t>, </a:t>
            </a:r>
            <a:r>
              <a:rPr lang="en-US" altLang="zh-CN" sz="2000" b="1" dirty="0">
                <a:solidFill>
                  <a:schemeClr val="tx2"/>
                </a:solidFill>
                <a:latin typeface="+mn-lt"/>
                <a:sym typeface="Symbol" panose="05050102010706020507" pitchFamily="18" charset="2"/>
              </a:rPr>
              <a:t>p(0)=(p)0, </a:t>
            </a:r>
            <a:r>
              <a:rPr lang="zh-CN" altLang="en-US" sz="2000" b="1" dirty="0">
                <a:solidFill>
                  <a:schemeClr val="tx2"/>
                </a:solidFill>
                <a:latin typeface="+mn-lt"/>
                <a:sym typeface="Symbol" panose="05050102010706020507" pitchFamily="18" charset="2"/>
              </a:rPr>
              <a:t>代入，得非平衡载流子随时间的衰减规律</a:t>
            </a:r>
          </a:p>
        </p:txBody>
      </p:sp>
      <p:graphicFrame>
        <p:nvGraphicFramePr>
          <p:cNvPr id="204813" name="Object 13">
            <a:extLst>
              <a:ext uri="{FF2B5EF4-FFF2-40B4-BE49-F238E27FC236}">
                <a16:creationId xmlns:a16="http://schemas.microsoft.com/office/drawing/2014/main" id="{0DB34970-DF60-4612-8FDB-4E9FEA681553}"/>
              </a:ext>
            </a:extLst>
          </p:cNvPr>
          <p:cNvGraphicFramePr>
            <a:graphicFrameLocks noChangeAspect="1"/>
          </p:cNvGraphicFramePr>
          <p:nvPr>
            <p:extLst>
              <p:ext uri="{D42A27DB-BD31-4B8C-83A1-F6EECF244321}">
                <p14:modId xmlns:p14="http://schemas.microsoft.com/office/powerpoint/2010/main" val="1440734819"/>
              </p:ext>
            </p:extLst>
          </p:nvPr>
        </p:nvGraphicFramePr>
        <p:xfrm>
          <a:off x="5120138" y="5616076"/>
          <a:ext cx="2376488" cy="506413"/>
        </p:xfrm>
        <a:graphic>
          <a:graphicData uri="http://schemas.openxmlformats.org/presentationml/2006/ole">
            <mc:AlternateContent xmlns:mc="http://schemas.openxmlformats.org/markup-compatibility/2006">
              <mc:Choice xmlns:v="urn:schemas-microsoft-com:vml" Requires="v">
                <p:oleObj spid="_x0000_s185483" name="公式" r:id="rId6" imgW="1129810" imgH="241195" progId="Equation.3">
                  <p:embed/>
                </p:oleObj>
              </mc:Choice>
              <mc:Fallback>
                <p:oleObj name="公式" r:id="rId6" imgW="1129810" imgH="241195" progId="Equation.3">
                  <p:embed/>
                  <p:pic>
                    <p:nvPicPr>
                      <p:cNvPr id="204813" name="Object 13">
                        <a:extLst>
                          <a:ext uri="{FF2B5EF4-FFF2-40B4-BE49-F238E27FC236}">
                            <a16:creationId xmlns:a16="http://schemas.microsoft.com/office/drawing/2014/main" id="{0DB34970-DF60-4612-8FDB-4E9FEA6815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0138" y="5616076"/>
                        <a:ext cx="2376488"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8" name="Object 5">
            <a:extLst>
              <a:ext uri="{FF2B5EF4-FFF2-40B4-BE49-F238E27FC236}">
                <a16:creationId xmlns:a16="http://schemas.microsoft.com/office/drawing/2014/main" id="{02CE95FA-B622-43D6-AF21-543D8AD600A5}"/>
              </a:ext>
            </a:extLst>
          </p:cNvPr>
          <p:cNvGraphicFramePr>
            <a:graphicFrameLocks noChangeAspect="1"/>
          </p:cNvGraphicFramePr>
          <p:nvPr>
            <p:extLst>
              <p:ext uri="{D42A27DB-BD31-4B8C-83A1-F6EECF244321}">
                <p14:modId xmlns:p14="http://schemas.microsoft.com/office/powerpoint/2010/main" val="2602539621"/>
              </p:ext>
            </p:extLst>
          </p:nvPr>
        </p:nvGraphicFramePr>
        <p:xfrm>
          <a:off x="1657801" y="4015876"/>
          <a:ext cx="1381125" cy="681038"/>
        </p:xfrm>
        <a:graphic>
          <a:graphicData uri="http://schemas.openxmlformats.org/presentationml/2006/ole">
            <mc:AlternateContent xmlns:mc="http://schemas.openxmlformats.org/markup-compatibility/2006">
              <mc:Choice xmlns:v="urn:schemas-microsoft-com:vml" Requires="v">
                <p:oleObj spid="_x0000_s185484" name="Equation" r:id="rId8" imgW="787058" imgH="393529" progId="Equation.DSMT4">
                  <p:embed/>
                </p:oleObj>
              </mc:Choice>
              <mc:Fallback>
                <p:oleObj name="Equation" r:id="rId8" imgW="787058" imgH="393529" progId="Equation.DSMT4">
                  <p:embed/>
                  <p:pic>
                    <p:nvPicPr>
                      <p:cNvPr id="12298" name="Object 5">
                        <a:extLst>
                          <a:ext uri="{FF2B5EF4-FFF2-40B4-BE49-F238E27FC236}">
                            <a16:creationId xmlns:a16="http://schemas.microsoft.com/office/drawing/2014/main" id="{02CE95FA-B622-43D6-AF21-543D8AD600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7801" y="4015876"/>
                        <a:ext cx="13811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9" name="Object 10">
            <a:extLst>
              <a:ext uri="{FF2B5EF4-FFF2-40B4-BE49-F238E27FC236}">
                <a16:creationId xmlns:a16="http://schemas.microsoft.com/office/drawing/2014/main" id="{6C942255-6247-42D3-A62B-0009B2D626DF}"/>
              </a:ext>
            </a:extLst>
          </p:cNvPr>
          <p:cNvGraphicFramePr>
            <a:graphicFrameLocks noChangeAspect="1"/>
          </p:cNvGraphicFramePr>
          <p:nvPr>
            <p:extLst>
              <p:ext uri="{D42A27DB-BD31-4B8C-83A1-F6EECF244321}">
                <p14:modId xmlns:p14="http://schemas.microsoft.com/office/powerpoint/2010/main" val="1194745591"/>
              </p:ext>
            </p:extLst>
          </p:nvPr>
        </p:nvGraphicFramePr>
        <p:xfrm>
          <a:off x="4153351" y="3949201"/>
          <a:ext cx="1647825" cy="681038"/>
        </p:xfrm>
        <a:graphic>
          <a:graphicData uri="http://schemas.openxmlformats.org/presentationml/2006/ole">
            <mc:AlternateContent xmlns:mc="http://schemas.openxmlformats.org/markup-compatibility/2006">
              <mc:Choice xmlns:v="urn:schemas-microsoft-com:vml" Requires="v">
                <p:oleObj spid="_x0000_s185485" name="Equation" r:id="rId10" imgW="939392" imgH="393529" progId="Equation.DSMT4">
                  <p:embed/>
                </p:oleObj>
              </mc:Choice>
              <mc:Fallback>
                <p:oleObj name="Equation" r:id="rId10" imgW="939392" imgH="393529" progId="Equation.DSMT4">
                  <p:embed/>
                  <p:pic>
                    <p:nvPicPr>
                      <p:cNvPr id="12299" name="Object 10">
                        <a:extLst>
                          <a:ext uri="{FF2B5EF4-FFF2-40B4-BE49-F238E27FC236}">
                            <a16:creationId xmlns:a16="http://schemas.microsoft.com/office/drawing/2014/main" id="{6C942255-6247-42D3-A62B-0009B2D626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3351" y="3949201"/>
                        <a:ext cx="16478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42524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5">
            <a:extLst>
              <a:ext uri="{FF2B5EF4-FFF2-40B4-BE49-F238E27FC236}">
                <a16:creationId xmlns:a16="http://schemas.microsoft.com/office/drawing/2014/main" id="{8DF3FB28-0456-4BCD-8F9B-65738ED9D187}"/>
              </a:ext>
            </a:extLst>
          </p:cNvPr>
          <p:cNvGraphicFramePr>
            <a:graphicFrameLocks noChangeAspect="1"/>
          </p:cNvGraphicFramePr>
          <p:nvPr/>
        </p:nvGraphicFramePr>
        <p:xfrm>
          <a:off x="6875463" y="950913"/>
          <a:ext cx="1447800" cy="417512"/>
        </p:xfrm>
        <a:graphic>
          <a:graphicData uri="http://schemas.openxmlformats.org/presentationml/2006/ole">
            <mc:AlternateContent xmlns:mc="http://schemas.openxmlformats.org/markup-compatibility/2006">
              <mc:Choice xmlns:v="urn:schemas-microsoft-com:vml" Requires="v">
                <p:oleObj spid="_x0000_s186436" name="Equation" r:id="rId3" imgW="825500" imgH="241300" progId="Equation.DSMT4">
                  <p:embed/>
                </p:oleObj>
              </mc:Choice>
              <mc:Fallback>
                <p:oleObj name="Equation" r:id="rId3" imgW="825500" imgH="241300" progId="Equation.DSMT4">
                  <p:embed/>
                  <p:pic>
                    <p:nvPicPr>
                      <p:cNvPr id="13314" name="Object 5">
                        <a:extLst>
                          <a:ext uri="{FF2B5EF4-FFF2-40B4-BE49-F238E27FC236}">
                            <a16:creationId xmlns:a16="http://schemas.microsoft.com/office/drawing/2014/main" id="{8DF3FB28-0456-4BCD-8F9B-65738ED9D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950913"/>
                        <a:ext cx="144780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5" name="Rectangle 11">
            <a:extLst>
              <a:ext uri="{FF2B5EF4-FFF2-40B4-BE49-F238E27FC236}">
                <a16:creationId xmlns:a16="http://schemas.microsoft.com/office/drawing/2014/main" id="{6C11D89C-A445-4BF9-BC9E-3B19549751B3}"/>
              </a:ext>
            </a:extLst>
          </p:cNvPr>
          <p:cNvSpPr>
            <a:spLocks noChangeArrowheads="1"/>
          </p:cNvSpPr>
          <p:nvPr/>
        </p:nvSpPr>
        <p:spPr bwMode="auto">
          <a:xfrm>
            <a:off x="225425" y="3925888"/>
            <a:ext cx="4648200"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marL="268288" indent="-2682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Ø"/>
            </a:pPr>
            <a:r>
              <a:rPr lang="zh-CN" altLang="en-US" sz="2000" b="1">
                <a:solidFill>
                  <a:srgbClr val="000000"/>
                </a:solidFill>
              </a:rPr>
              <a:t>寿命</a:t>
            </a:r>
            <a:r>
              <a:rPr lang="en-US" altLang="zh-CN" sz="2000" b="1" i="1"/>
              <a:t>τ</a:t>
            </a:r>
            <a:r>
              <a:rPr lang="zh-CN" altLang="en-US" sz="2000" b="1">
                <a:solidFill>
                  <a:srgbClr val="000000"/>
                </a:solidFill>
              </a:rPr>
              <a:t>不同，非平衡载流子衰减的快慢不同。</a:t>
            </a:r>
            <a:r>
              <a:rPr lang="en-US" altLang="zh-CN" sz="2000" b="1" i="1"/>
              <a:t>τ</a:t>
            </a:r>
            <a:r>
              <a:rPr lang="zh-CN" altLang="en-US" sz="2000" b="1"/>
              <a:t>越大，过剩载流子的浓度衰减越慢</a:t>
            </a:r>
          </a:p>
          <a:p>
            <a:pPr eaLnBrk="1" hangingPunct="1">
              <a:lnSpc>
                <a:spcPct val="150000"/>
              </a:lnSpc>
              <a:spcBef>
                <a:spcPct val="0"/>
              </a:spcBef>
              <a:buFont typeface="Wingdings" panose="05000000000000000000" pitchFamily="2" charset="2"/>
              <a:buChar char="Ø"/>
            </a:pPr>
            <a:r>
              <a:rPr lang="zh-CN" altLang="en-US" sz="2000" b="1"/>
              <a:t>载流子寿命是半导体的重要参数（微秒量级），与种类、结构、杂质、表面状态（复合中心）有密切关系。</a:t>
            </a:r>
          </a:p>
        </p:txBody>
      </p:sp>
      <p:sp>
        <p:nvSpPr>
          <p:cNvPr id="13316" name="矩形 3">
            <a:extLst>
              <a:ext uri="{FF2B5EF4-FFF2-40B4-BE49-F238E27FC236}">
                <a16:creationId xmlns:a16="http://schemas.microsoft.com/office/drawing/2014/main" id="{9C5B093A-1FBD-407E-8CBB-4218FC38EF4D}"/>
              </a:ext>
            </a:extLst>
          </p:cNvPr>
          <p:cNvSpPr>
            <a:spLocks noChangeArrowheads="1"/>
          </p:cNvSpPr>
          <p:nvPr/>
        </p:nvSpPr>
        <p:spPr bwMode="auto">
          <a:xfrm>
            <a:off x="323850" y="530225"/>
            <a:ext cx="38862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8288" indent="-2682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Ø"/>
            </a:pPr>
            <a:r>
              <a:rPr lang="zh-CN" altLang="en-US" sz="2000" b="1">
                <a:solidFill>
                  <a:srgbClr val="FF0000"/>
                </a:solidFill>
              </a:rPr>
              <a:t>过剩载流子的寿命</a:t>
            </a:r>
            <a:r>
              <a:rPr lang="en-US" altLang="zh-CN" sz="2000" b="1" i="1">
                <a:solidFill>
                  <a:srgbClr val="FF0000"/>
                </a:solidFill>
              </a:rPr>
              <a:t>τ</a:t>
            </a:r>
            <a:r>
              <a:rPr lang="zh-CN" altLang="en-US" sz="2000" b="1">
                <a:solidFill>
                  <a:srgbClr val="FF0000"/>
                </a:solidFill>
              </a:rPr>
              <a:t>：</a:t>
            </a:r>
            <a:r>
              <a:rPr lang="zh-CN" altLang="en-US" sz="2000" b="1">
                <a:solidFill>
                  <a:srgbClr val="000000"/>
                </a:solidFill>
              </a:rPr>
              <a:t>过剩载流子在复合前平均的存在时间称为过剩载流子的浓度随时间按照指数衰减</a:t>
            </a:r>
            <a:endParaRPr lang="en-US" altLang="zh-CN" sz="2000" b="1">
              <a:solidFill>
                <a:srgbClr val="000000"/>
              </a:solidFill>
            </a:endParaRPr>
          </a:p>
          <a:p>
            <a:pPr eaLnBrk="1" hangingPunct="1">
              <a:lnSpc>
                <a:spcPct val="150000"/>
              </a:lnSpc>
              <a:spcBef>
                <a:spcPct val="0"/>
              </a:spcBef>
              <a:buFont typeface="Wingdings" panose="05000000000000000000" pitchFamily="2" charset="2"/>
              <a:buChar char="Ø"/>
            </a:pPr>
            <a:r>
              <a:rPr lang="en-US" altLang="zh-CN" sz="2000" b="1" i="1">
                <a:solidFill>
                  <a:srgbClr val="000000"/>
                </a:solidFill>
              </a:rPr>
              <a:t>τ</a:t>
            </a:r>
            <a:r>
              <a:rPr lang="zh-CN" altLang="en-US" sz="2000" b="1">
                <a:solidFill>
                  <a:srgbClr val="000000"/>
                </a:solidFill>
              </a:rPr>
              <a:t>时间后，载流子极少，仅为原来的</a:t>
            </a:r>
            <a:r>
              <a:rPr lang="en-US" altLang="zh-CN" sz="2000" b="1">
                <a:solidFill>
                  <a:srgbClr val="000000"/>
                </a:solidFill>
              </a:rPr>
              <a:t>1/</a:t>
            </a:r>
            <a:r>
              <a:rPr lang="en-US" altLang="zh-CN" sz="2000" b="1" i="1">
                <a:solidFill>
                  <a:srgbClr val="000000"/>
                </a:solidFill>
              </a:rPr>
              <a:t>e</a:t>
            </a:r>
            <a:endParaRPr lang="zh-CN" altLang="en-US" sz="2000" b="1" i="1">
              <a:solidFill>
                <a:srgbClr val="000000"/>
              </a:solidFill>
            </a:endParaRPr>
          </a:p>
        </p:txBody>
      </p:sp>
      <p:pic>
        <p:nvPicPr>
          <p:cNvPr id="13317" name="Picture 4" descr="图片a-2">
            <a:extLst>
              <a:ext uri="{FF2B5EF4-FFF2-40B4-BE49-F238E27FC236}">
                <a16:creationId xmlns:a16="http://schemas.microsoft.com/office/drawing/2014/main" id="{32BB1097-DB04-4BB1-B689-A40528D594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463" y="950913"/>
            <a:ext cx="4267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8" name="Object 20">
            <a:extLst>
              <a:ext uri="{FF2B5EF4-FFF2-40B4-BE49-F238E27FC236}">
                <a16:creationId xmlns:a16="http://schemas.microsoft.com/office/drawing/2014/main" id="{D6658609-3340-40C3-82B0-60DD6383070B}"/>
              </a:ext>
            </a:extLst>
          </p:cNvPr>
          <p:cNvGraphicFramePr>
            <a:graphicFrameLocks noChangeAspect="1"/>
          </p:cNvGraphicFramePr>
          <p:nvPr/>
        </p:nvGraphicFramePr>
        <p:xfrm>
          <a:off x="1619250" y="3392488"/>
          <a:ext cx="1858963" cy="412750"/>
        </p:xfrm>
        <a:graphic>
          <a:graphicData uri="http://schemas.openxmlformats.org/presentationml/2006/ole">
            <mc:AlternateContent xmlns:mc="http://schemas.openxmlformats.org/markup-compatibility/2006">
              <mc:Choice xmlns:v="urn:schemas-microsoft-com:vml" Requires="v">
                <p:oleObj spid="_x0000_s186437" name="公式" r:id="rId6" imgW="1028700" imgH="228600" progId="Equation.3">
                  <p:embed/>
                </p:oleObj>
              </mc:Choice>
              <mc:Fallback>
                <p:oleObj name="公式" r:id="rId6" imgW="1028700" imgH="228600" progId="Equation.3">
                  <p:embed/>
                  <p:pic>
                    <p:nvPicPr>
                      <p:cNvPr id="13318" name="Object 20">
                        <a:extLst>
                          <a:ext uri="{FF2B5EF4-FFF2-40B4-BE49-F238E27FC236}">
                            <a16:creationId xmlns:a16="http://schemas.microsoft.com/office/drawing/2014/main" id="{D6658609-3340-40C3-82B0-60DD63830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3392488"/>
                        <a:ext cx="18589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9" name="矩形 1">
            <a:extLst>
              <a:ext uri="{FF2B5EF4-FFF2-40B4-BE49-F238E27FC236}">
                <a16:creationId xmlns:a16="http://schemas.microsoft.com/office/drawing/2014/main" id="{23DDC934-5117-4521-860B-E8A94C81CF20}"/>
              </a:ext>
            </a:extLst>
          </p:cNvPr>
          <p:cNvSpPr>
            <a:spLocks noChangeArrowheads="1"/>
          </p:cNvSpPr>
          <p:nvPr/>
        </p:nvSpPr>
        <p:spPr bwMode="auto">
          <a:xfrm>
            <a:off x="5529263" y="4470400"/>
            <a:ext cx="3073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b="1"/>
              <a:t>测量方法： 光注入或电注入</a:t>
            </a:r>
          </a:p>
        </p:txBody>
      </p:sp>
      <p:pic>
        <p:nvPicPr>
          <p:cNvPr id="8" name="Picture 23">
            <a:extLst>
              <a:ext uri="{FF2B5EF4-FFF2-40B4-BE49-F238E27FC236}">
                <a16:creationId xmlns:a16="http://schemas.microsoft.com/office/drawing/2014/main" id="{715A6EBC-EE09-4FE2-AF17-32C49D78D3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8475" y="4868863"/>
            <a:ext cx="3024188" cy="88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2007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9BEC95D3-5FDE-4642-9930-747B025D6C08}"/>
              </a:ext>
            </a:extLst>
          </p:cNvPr>
          <p:cNvSpPr>
            <a:spLocks noGrp="1" noChangeArrowheads="1"/>
          </p:cNvSpPr>
          <p:nvPr>
            <p:ph type="title"/>
          </p:nvPr>
        </p:nvSpPr>
        <p:spPr/>
        <p:txBody>
          <a:bodyPr/>
          <a:lstStyle/>
          <a:p>
            <a:r>
              <a:rPr lang="en-US" altLang="zh-CN" sz="3200"/>
              <a:t>1.5.3 </a:t>
            </a:r>
            <a:r>
              <a:rPr lang="zh-CN" altLang="en-US" sz="3200"/>
              <a:t>非平衡载流子的复合类型</a:t>
            </a:r>
          </a:p>
        </p:txBody>
      </p:sp>
      <p:pic>
        <p:nvPicPr>
          <p:cNvPr id="6" name="Picture 6">
            <a:extLst>
              <a:ext uri="{FF2B5EF4-FFF2-40B4-BE49-F238E27FC236}">
                <a16:creationId xmlns:a16="http://schemas.microsoft.com/office/drawing/2014/main" id="{5B72BFFC-D8DA-4856-A11C-6A47B2BD7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90689"/>
            <a:ext cx="45720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808EDD26-39C5-4607-A541-9BC3A3E38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121026"/>
            <a:ext cx="4176712" cy="96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a:extLst>
              <a:ext uri="{FF2B5EF4-FFF2-40B4-BE49-F238E27FC236}">
                <a16:creationId xmlns:a16="http://schemas.microsoft.com/office/drawing/2014/main" id="{B546AD47-14CD-4A67-86B8-FF6905861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911" y="4859339"/>
            <a:ext cx="7536457" cy="129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5" name="Text Box 7">
            <a:extLst>
              <a:ext uri="{FF2B5EF4-FFF2-40B4-BE49-F238E27FC236}">
                <a16:creationId xmlns:a16="http://schemas.microsoft.com/office/drawing/2014/main" id="{A6DE9D9D-7359-4162-BF72-002B4D328F69}"/>
              </a:ext>
            </a:extLst>
          </p:cNvPr>
          <p:cNvSpPr txBox="1">
            <a:spLocks noChangeArrowheads="1"/>
          </p:cNvSpPr>
          <p:nvPr/>
        </p:nvSpPr>
        <p:spPr bwMode="auto">
          <a:xfrm>
            <a:off x="425450" y="1674813"/>
            <a:ext cx="4968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dirty="0">
                <a:latin typeface="+mn-lt"/>
                <a:ea typeface="+mn-ea"/>
                <a:cs typeface="+mn-ea"/>
                <a:sym typeface="+mn-lt"/>
              </a:rPr>
              <a:t>电子的导带和价带之间的直接跃迁。</a:t>
            </a:r>
          </a:p>
        </p:txBody>
      </p:sp>
      <p:sp>
        <p:nvSpPr>
          <p:cNvPr id="211976" name="Text Box 8">
            <a:extLst>
              <a:ext uri="{FF2B5EF4-FFF2-40B4-BE49-F238E27FC236}">
                <a16:creationId xmlns:a16="http://schemas.microsoft.com/office/drawing/2014/main" id="{C7978397-8129-4D40-B6CC-3818492CAA5C}"/>
              </a:ext>
            </a:extLst>
          </p:cNvPr>
          <p:cNvSpPr txBox="1">
            <a:spLocks noChangeArrowheads="1"/>
          </p:cNvSpPr>
          <p:nvPr/>
        </p:nvSpPr>
        <p:spPr bwMode="auto">
          <a:xfrm>
            <a:off x="469900" y="3484563"/>
            <a:ext cx="8494713" cy="263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200" b="1" dirty="0">
                <a:solidFill>
                  <a:schemeClr val="tx2"/>
                </a:solidFill>
                <a:latin typeface="+mn-lt"/>
                <a:ea typeface="+mn-ea"/>
                <a:cs typeface="+mn-ea"/>
                <a:sym typeface="+mn-lt"/>
              </a:rPr>
              <a:t>1) </a:t>
            </a:r>
            <a:r>
              <a:rPr lang="zh-CN" altLang="en-US" sz="2200" b="1" dirty="0">
                <a:solidFill>
                  <a:schemeClr val="tx2"/>
                </a:solidFill>
                <a:latin typeface="+mn-lt"/>
                <a:ea typeface="+mn-ea"/>
                <a:cs typeface="+mn-ea"/>
                <a:sym typeface="+mn-lt"/>
              </a:rPr>
              <a:t>发射光子： </a:t>
            </a:r>
            <a:r>
              <a:rPr lang="zh-CN" altLang="en-US" sz="2200" b="1" dirty="0">
                <a:latin typeface="+mn-lt"/>
                <a:ea typeface="+mn-ea"/>
                <a:cs typeface="+mn-ea"/>
                <a:sym typeface="+mn-lt"/>
              </a:rPr>
              <a:t>称为发光复合或辐射复合；</a:t>
            </a:r>
          </a:p>
          <a:p>
            <a:pPr eaLnBrk="1" hangingPunct="1">
              <a:spcBef>
                <a:spcPct val="50000"/>
              </a:spcBef>
              <a:defRPr/>
            </a:pPr>
            <a:r>
              <a:rPr lang="en-US" altLang="zh-CN" sz="2200" b="1" dirty="0">
                <a:solidFill>
                  <a:schemeClr val="tx2"/>
                </a:solidFill>
                <a:latin typeface="+mn-lt"/>
                <a:ea typeface="+mn-ea"/>
                <a:cs typeface="+mn-ea"/>
                <a:sym typeface="+mn-lt"/>
              </a:rPr>
              <a:t>2) </a:t>
            </a:r>
            <a:r>
              <a:rPr lang="zh-CN" altLang="en-US" sz="2200" b="1" dirty="0">
                <a:solidFill>
                  <a:schemeClr val="tx2"/>
                </a:solidFill>
                <a:latin typeface="+mn-lt"/>
                <a:ea typeface="+mn-ea"/>
                <a:cs typeface="+mn-ea"/>
                <a:sym typeface="+mn-lt"/>
              </a:rPr>
              <a:t>发射声子：</a:t>
            </a:r>
            <a:r>
              <a:rPr lang="zh-CN" altLang="en-US" sz="2200" b="1" dirty="0">
                <a:latin typeface="+mn-lt"/>
                <a:ea typeface="+mn-ea"/>
                <a:cs typeface="+mn-ea"/>
                <a:sym typeface="+mn-lt"/>
              </a:rPr>
              <a:t>载流子将多余的能量传递给晶格；</a:t>
            </a:r>
          </a:p>
          <a:p>
            <a:pPr eaLnBrk="1" hangingPunct="1">
              <a:spcBef>
                <a:spcPct val="50000"/>
              </a:spcBef>
              <a:defRPr/>
            </a:pPr>
            <a:r>
              <a:rPr lang="en-US" altLang="zh-CN" sz="2200" b="1" dirty="0">
                <a:solidFill>
                  <a:schemeClr val="tx2"/>
                </a:solidFill>
                <a:latin typeface="+mn-lt"/>
                <a:ea typeface="+mn-ea"/>
                <a:cs typeface="+mn-ea"/>
                <a:sym typeface="+mn-lt"/>
              </a:rPr>
              <a:t>3) </a:t>
            </a:r>
            <a:r>
              <a:rPr lang="zh-CN" altLang="en-US" sz="2200" b="1" dirty="0">
                <a:solidFill>
                  <a:schemeClr val="tx2"/>
                </a:solidFill>
                <a:latin typeface="+mn-lt"/>
                <a:ea typeface="+mn-ea"/>
                <a:cs typeface="+mn-ea"/>
                <a:sym typeface="+mn-lt"/>
              </a:rPr>
              <a:t>俄歇复合</a:t>
            </a:r>
            <a:r>
              <a:rPr lang="zh-CN" altLang="en-US" sz="2200" b="1" dirty="0">
                <a:latin typeface="+mn-lt"/>
                <a:ea typeface="+mn-ea"/>
                <a:cs typeface="+mn-ea"/>
                <a:sym typeface="+mn-lt"/>
              </a:rPr>
              <a:t>：</a:t>
            </a:r>
            <a:r>
              <a:rPr lang="zh-CN" altLang="en-US" sz="2200" b="1" dirty="0"/>
              <a:t>经过带间复合后，电子损失的能量被另一个粒子（电子、空穴）所吸收，并导致该粒子的跃迁，对于窄禁带半导体起着重要的作用</a:t>
            </a:r>
          </a:p>
          <a:p>
            <a:pPr eaLnBrk="1" hangingPunct="1">
              <a:spcBef>
                <a:spcPct val="50000"/>
              </a:spcBef>
              <a:defRPr/>
            </a:pPr>
            <a:endParaRPr lang="zh-CN" altLang="en-US" sz="2200" b="1" dirty="0">
              <a:latin typeface="+mn-lt"/>
              <a:ea typeface="+mn-ea"/>
              <a:cs typeface="+mn-ea"/>
              <a:sym typeface="+mn-lt"/>
            </a:endParaRPr>
          </a:p>
        </p:txBody>
      </p:sp>
      <p:sp>
        <p:nvSpPr>
          <p:cNvPr id="211977" name="Rectangle 9">
            <a:extLst>
              <a:ext uri="{FF2B5EF4-FFF2-40B4-BE49-F238E27FC236}">
                <a16:creationId xmlns:a16="http://schemas.microsoft.com/office/drawing/2014/main" id="{5738B2F9-1825-4D06-ADE8-06370045313E}"/>
              </a:ext>
            </a:extLst>
          </p:cNvPr>
          <p:cNvSpPr>
            <a:spLocks noChangeArrowheads="1"/>
          </p:cNvSpPr>
          <p:nvPr/>
        </p:nvSpPr>
        <p:spPr bwMode="auto">
          <a:xfrm>
            <a:off x="425450" y="2319338"/>
            <a:ext cx="48514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dirty="0">
                <a:latin typeface="+mn-lt"/>
                <a:ea typeface="+mn-ea"/>
                <a:cs typeface="+mn-ea"/>
                <a:sym typeface="+mn-lt"/>
              </a:rPr>
              <a:t>载流子复合时，要放出能量，释放能量的三种方法：</a:t>
            </a:r>
          </a:p>
        </p:txBody>
      </p:sp>
      <p:sp>
        <p:nvSpPr>
          <p:cNvPr id="211978" name="Text Box 10">
            <a:extLst>
              <a:ext uri="{FF2B5EF4-FFF2-40B4-BE49-F238E27FC236}">
                <a16:creationId xmlns:a16="http://schemas.microsoft.com/office/drawing/2014/main" id="{2CC3FA76-23EF-41E2-8657-31AEBAAF2CD9}"/>
              </a:ext>
            </a:extLst>
          </p:cNvPr>
          <p:cNvSpPr txBox="1">
            <a:spLocks noChangeArrowheads="1"/>
          </p:cNvSpPr>
          <p:nvPr/>
        </p:nvSpPr>
        <p:spPr bwMode="auto">
          <a:xfrm>
            <a:off x="360363" y="5707063"/>
            <a:ext cx="8208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dirty="0">
                <a:solidFill>
                  <a:srgbClr val="0000FF"/>
                </a:solidFill>
                <a:latin typeface="+mn-lt"/>
                <a:ea typeface="+mn-ea"/>
                <a:cs typeface="+mn-ea"/>
                <a:sym typeface="+mn-lt"/>
              </a:rPr>
              <a:t>产生率</a:t>
            </a:r>
            <a:r>
              <a:rPr lang="en-US" altLang="zh-CN" sz="2400" b="1" dirty="0">
                <a:solidFill>
                  <a:srgbClr val="0000FF"/>
                </a:solidFill>
                <a:latin typeface="+mn-lt"/>
                <a:ea typeface="+mn-ea"/>
                <a:cs typeface="+mn-ea"/>
                <a:sym typeface="+mn-lt"/>
              </a:rPr>
              <a:t>G</a:t>
            </a:r>
            <a:r>
              <a:rPr lang="zh-CN" altLang="en-US" sz="2400" b="1" dirty="0">
                <a:solidFill>
                  <a:srgbClr val="0000FF"/>
                </a:solidFill>
                <a:latin typeface="+mn-lt"/>
                <a:ea typeface="+mn-ea"/>
                <a:cs typeface="+mn-ea"/>
                <a:sym typeface="+mn-lt"/>
              </a:rPr>
              <a:t>：单位时间、单位体积内产生的电子</a:t>
            </a:r>
            <a:r>
              <a:rPr lang="en-US" altLang="zh-CN" sz="2400" b="1" dirty="0">
                <a:solidFill>
                  <a:srgbClr val="0000FF"/>
                </a:solidFill>
                <a:latin typeface="+mn-lt"/>
                <a:ea typeface="+mn-ea"/>
                <a:cs typeface="+mn-ea"/>
                <a:sym typeface="+mn-lt"/>
              </a:rPr>
              <a:t>-</a:t>
            </a:r>
            <a:r>
              <a:rPr lang="zh-CN" altLang="en-US" sz="2400" b="1" dirty="0">
                <a:solidFill>
                  <a:srgbClr val="0000FF"/>
                </a:solidFill>
                <a:latin typeface="+mn-lt"/>
                <a:ea typeface="+mn-ea"/>
                <a:cs typeface="+mn-ea"/>
                <a:sym typeface="+mn-lt"/>
              </a:rPr>
              <a:t>空穴对。</a:t>
            </a:r>
          </a:p>
        </p:txBody>
      </p:sp>
      <p:sp>
        <p:nvSpPr>
          <p:cNvPr id="211979" name="Text Box 11">
            <a:extLst>
              <a:ext uri="{FF2B5EF4-FFF2-40B4-BE49-F238E27FC236}">
                <a16:creationId xmlns:a16="http://schemas.microsoft.com/office/drawing/2014/main" id="{69FB69AB-194A-4484-9638-0CC0A0CEDC3F}"/>
              </a:ext>
            </a:extLst>
          </p:cNvPr>
          <p:cNvSpPr txBox="1">
            <a:spLocks noChangeArrowheads="1"/>
          </p:cNvSpPr>
          <p:nvPr/>
        </p:nvSpPr>
        <p:spPr bwMode="auto">
          <a:xfrm>
            <a:off x="360363" y="6221413"/>
            <a:ext cx="8208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dirty="0">
                <a:solidFill>
                  <a:srgbClr val="0000FF"/>
                </a:solidFill>
                <a:latin typeface="+mn-lt"/>
                <a:ea typeface="+mn-ea"/>
                <a:cs typeface="+mn-ea"/>
                <a:sym typeface="+mn-lt"/>
              </a:rPr>
              <a:t>复合率</a:t>
            </a:r>
            <a:r>
              <a:rPr lang="en-US" altLang="zh-CN" sz="2400" b="1" dirty="0">
                <a:solidFill>
                  <a:srgbClr val="0000FF"/>
                </a:solidFill>
                <a:latin typeface="+mn-lt"/>
                <a:ea typeface="+mn-ea"/>
                <a:cs typeface="+mn-ea"/>
                <a:sym typeface="+mn-lt"/>
              </a:rPr>
              <a:t>R</a:t>
            </a:r>
            <a:r>
              <a:rPr lang="zh-CN" altLang="en-US" sz="2400" b="1" dirty="0">
                <a:solidFill>
                  <a:srgbClr val="0000FF"/>
                </a:solidFill>
                <a:latin typeface="+mn-lt"/>
                <a:ea typeface="+mn-ea"/>
                <a:cs typeface="+mn-ea"/>
                <a:sym typeface="+mn-lt"/>
              </a:rPr>
              <a:t>：单位时间、单位体积内复合掉的电子</a:t>
            </a:r>
            <a:r>
              <a:rPr lang="en-US" altLang="zh-CN" sz="2400" b="1" dirty="0">
                <a:solidFill>
                  <a:srgbClr val="0000FF"/>
                </a:solidFill>
                <a:latin typeface="+mn-lt"/>
                <a:ea typeface="+mn-ea"/>
                <a:cs typeface="+mn-ea"/>
                <a:sym typeface="+mn-lt"/>
              </a:rPr>
              <a:t>-</a:t>
            </a:r>
            <a:r>
              <a:rPr lang="zh-CN" altLang="en-US" sz="2400" b="1" dirty="0">
                <a:solidFill>
                  <a:srgbClr val="0000FF"/>
                </a:solidFill>
                <a:latin typeface="+mn-lt"/>
                <a:ea typeface="+mn-ea"/>
                <a:cs typeface="+mn-ea"/>
                <a:sym typeface="+mn-lt"/>
              </a:rPr>
              <a:t>空穴对。</a:t>
            </a:r>
          </a:p>
        </p:txBody>
      </p:sp>
      <p:sp>
        <p:nvSpPr>
          <p:cNvPr id="2" name="矩形 1">
            <a:extLst>
              <a:ext uri="{FF2B5EF4-FFF2-40B4-BE49-F238E27FC236}">
                <a16:creationId xmlns:a16="http://schemas.microsoft.com/office/drawing/2014/main" id="{10919EFF-86EC-4950-B061-5D3897F9D56B}"/>
              </a:ext>
            </a:extLst>
          </p:cNvPr>
          <p:cNvSpPr/>
          <p:nvPr/>
        </p:nvSpPr>
        <p:spPr>
          <a:xfrm>
            <a:off x="458788" y="681038"/>
            <a:ext cx="4149725" cy="560387"/>
          </a:xfrm>
          <a:prstGeom prst="rect">
            <a:avLst/>
          </a:prstGeom>
        </p:spPr>
        <p:txBody>
          <a:bodyPr wrap="none">
            <a:spAutoFit/>
          </a:bodyPr>
          <a:lstStyle/>
          <a:p>
            <a:pPr eaLnBrk="1" hangingPunct="1">
              <a:lnSpc>
                <a:spcPct val="120000"/>
              </a:lnSpc>
              <a:defRPr/>
            </a:pPr>
            <a:r>
              <a:rPr lang="en-US" altLang="zh-CN" sz="2800" b="1" dirty="0">
                <a:solidFill>
                  <a:schemeClr val="tx2"/>
                </a:solidFill>
                <a:latin typeface="+mn-lt"/>
                <a:ea typeface="+mn-ea"/>
                <a:cs typeface="+mn-ea"/>
                <a:sym typeface="+mn-lt"/>
              </a:rPr>
              <a:t>1. </a:t>
            </a:r>
            <a:r>
              <a:rPr lang="zh-CN" altLang="en-US" sz="2800" b="1" dirty="0">
                <a:solidFill>
                  <a:schemeClr val="tx2"/>
                </a:solidFill>
                <a:latin typeface="+mn-lt"/>
                <a:ea typeface="+mn-ea"/>
                <a:cs typeface="+mn-ea"/>
                <a:sym typeface="+mn-lt"/>
              </a:rPr>
              <a:t>直接复合（带间复合）</a:t>
            </a:r>
          </a:p>
        </p:txBody>
      </p:sp>
      <p:pic>
        <p:nvPicPr>
          <p:cNvPr id="21512" name="Picture 6" descr="图片a-3">
            <a:extLst>
              <a:ext uri="{FF2B5EF4-FFF2-40B4-BE49-F238E27FC236}">
                <a16:creationId xmlns:a16="http://schemas.microsoft.com/office/drawing/2014/main" id="{036F18CC-348F-4545-AA52-890526966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6088" y="1568450"/>
            <a:ext cx="3189287"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8797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1977"/>
                                        </p:tgtEl>
                                        <p:attrNameLst>
                                          <p:attrName>style.visibility</p:attrName>
                                        </p:attrNameLst>
                                      </p:cBhvr>
                                      <p:to>
                                        <p:strVal val="visible"/>
                                      </p:to>
                                    </p:set>
                                    <p:anim calcmode="lin" valueType="num">
                                      <p:cBhvr additive="base">
                                        <p:cTn id="7" dur="500" fill="hold"/>
                                        <p:tgtEl>
                                          <p:spTgt spid="211977"/>
                                        </p:tgtEl>
                                        <p:attrNameLst>
                                          <p:attrName>ppt_x</p:attrName>
                                        </p:attrNameLst>
                                      </p:cBhvr>
                                      <p:tavLst>
                                        <p:tav tm="0">
                                          <p:val>
                                            <p:strVal val="0-#ppt_w/2"/>
                                          </p:val>
                                        </p:tav>
                                        <p:tav tm="100000">
                                          <p:val>
                                            <p:strVal val="#ppt_x"/>
                                          </p:val>
                                        </p:tav>
                                      </p:tavLst>
                                    </p:anim>
                                    <p:anim calcmode="lin" valueType="num">
                                      <p:cBhvr additive="base">
                                        <p:cTn id="8" dur="500" fill="hold"/>
                                        <p:tgtEl>
                                          <p:spTgt spid="21197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1976"/>
                                        </p:tgtEl>
                                        <p:attrNameLst>
                                          <p:attrName>style.visibility</p:attrName>
                                        </p:attrNameLst>
                                      </p:cBhvr>
                                      <p:to>
                                        <p:strVal val="visible"/>
                                      </p:to>
                                    </p:set>
                                    <p:anim calcmode="lin" valueType="num">
                                      <p:cBhvr additive="base">
                                        <p:cTn id="13" dur="500" fill="hold"/>
                                        <p:tgtEl>
                                          <p:spTgt spid="211976"/>
                                        </p:tgtEl>
                                        <p:attrNameLst>
                                          <p:attrName>ppt_x</p:attrName>
                                        </p:attrNameLst>
                                      </p:cBhvr>
                                      <p:tavLst>
                                        <p:tav tm="0">
                                          <p:val>
                                            <p:strVal val="0-#ppt_w/2"/>
                                          </p:val>
                                        </p:tav>
                                        <p:tav tm="100000">
                                          <p:val>
                                            <p:strVal val="#ppt_x"/>
                                          </p:val>
                                        </p:tav>
                                      </p:tavLst>
                                    </p:anim>
                                    <p:anim calcmode="lin" valueType="num">
                                      <p:cBhvr additive="base">
                                        <p:cTn id="14" dur="500" fill="hold"/>
                                        <p:tgtEl>
                                          <p:spTgt spid="21197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1978"/>
                                        </p:tgtEl>
                                        <p:attrNameLst>
                                          <p:attrName>style.visibility</p:attrName>
                                        </p:attrNameLst>
                                      </p:cBhvr>
                                      <p:to>
                                        <p:strVal val="visible"/>
                                      </p:to>
                                    </p:set>
                                    <p:anim calcmode="lin" valueType="num">
                                      <p:cBhvr additive="base">
                                        <p:cTn id="19" dur="500" fill="hold"/>
                                        <p:tgtEl>
                                          <p:spTgt spid="211978"/>
                                        </p:tgtEl>
                                        <p:attrNameLst>
                                          <p:attrName>ppt_x</p:attrName>
                                        </p:attrNameLst>
                                      </p:cBhvr>
                                      <p:tavLst>
                                        <p:tav tm="0">
                                          <p:val>
                                            <p:strVal val="0-#ppt_w/2"/>
                                          </p:val>
                                        </p:tav>
                                        <p:tav tm="100000">
                                          <p:val>
                                            <p:strVal val="#ppt_x"/>
                                          </p:val>
                                        </p:tav>
                                      </p:tavLst>
                                    </p:anim>
                                    <p:anim calcmode="lin" valueType="num">
                                      <p:cBhvr additive="base">
                                        <p:cTn id="20" dur="500" fill="hold"/>
                                        <p:tgtEl>
                                          <p:spTgt spid="21197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1979"/>
                                        </p:tgtEl>
                                        <p:attrNameLst>
                                          <p:attrName>style.visibility</p:attrName>
                                        </p:attrNameLst>
                                      </p:cBhvr>
                                      <p:to>
                                        <p:strVal val="visible"/>
                                      </p:to>
                                    </p:set>
                                    <p:anim calcmode="lin" valueType="num">
                                      <p:cBhvr additive="base">
                                        <p:cTn id="25" dur="500" fill="hold"/>
                                        <p:tgtEl>
                                          <p:spTgt spid="211979"/>
                                        </p:tgtEl>
                                        <p:attrNameLst>
                                          <p:attrName>ppt_x</p:attrName>
                                        </p:attrNameLst>
                                      </p:cBhvr>
                                      <p:tavLst>
                                        <p:tav tm="0">
                                          <p:val>
                                            <p:strVal val="0-#ppt_w/2"/>
                                          </p:val>
                                        </p:tav>
                                        <p:tav tm="100000">
                                          <p:val>
                                            <p:strVal val="#ppt_x"/>
                                          </p:val>
                                        </p:tav>
                                      </p:tavLst>
                                    </p:anim>
                                    <p:anim calcmode="lin" valueType="num">
                                      <p:cBhvr additive="base">
                                        <p:cTn id="26" dur="500" fill="hold"/>
                                        <p:tgtEl>
                                          <p:spTgt spid="2119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6" grpId="0" autoUpdateAnimBg="0"/>
      <p:bldP spid="211977" grpId="0" autoUpdateAnimBg="0"/>
      <p:bldP spid="211978" grpId="0" autoUpdateAnimBg="0"/>
      <p:bldP spid="21197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Text Box 3">
            <a:extLst>
              <a:ext uri="{FF2B5EF4-FFF2-40B4-BE49-F238E27FC236}">
                <a16:creationId xmlns:a16="http://schemas.microsoft.com/office/drawing/2014/main" id="{0B54A525-4166-4C3F-BCD3-3A6D0C6BE2E4}"/>
              </a:ext>
            </a:extLst>
          </p:cNvPr>
          <p:cNvSpPr txBox="1">
            <a:spLocks noChangeArrowheads="1"/>
          </p:cNvSpPr>
          <p:nvPr/>
        </p:nvSpPr>
        <p:spPr bwMode="auto">
          <a:xfrm>
            <a:off x="827088" y="260350"/>
            <a:ext cx="36718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dirty="0">
                <a:solidFill>
                  <a:srgbClr val="FF0000"/>
                </a:solidFill>
                <a:latin typeface="+mn-ea"/>
                <a:ea typeface="+mn-ea"/>
              </a:rPr>
              <a:t>2. </a:t>
            </a:r>
            <a:r>
              <a:rPr lang="zh-CN" altLang="en-US" sz="2800" b="1" dirty="0">
                <a:solidFill>
                  <a:srgbClr val="FF0000"/>
                </a:solidFill>
                <a:latin typeface="+mn-ea"/>
                <a:ea typeface="+mn-ea"/>
                <a:cs typeface="Times New Roman" panose="02020603050405020304" pitchFamily="18" charset="0"/>
              </a:rPr>
              <a:t>间接复合</a:t>
            </a:r>
            <a:endParaRPr lang="en-US" altLang="zh-CN" sz="2800" b="1" dirty="0">
              <a:solidFill>
                <a:srgbClr val="FF0000"/>
              </a:solidFill>
              <a:latin typeface="+mn-ea"/>
              <a:ea typeface="+mn-ea"/>
            </a:endParaRPr>
          </a:p>
        </p:txBody>
      </p:sp>
      <p:sp>
        <p:nvSpPr>
          <p:cNvPr id="219140" name="Text Box 4">
            <a:extLst>
              <a:ext uri="{FF2B5EF4-FFF2-40B4-BE49-F238E27FC236}">
                <a16:creationId xmlns:a16="http://schemas.microsoft.com/office/drawing/2014/main" id="{11B84A1C-1CF6-472E-BD77-160156201A05}"/>
              </a:ext>
            </a:extLst>
          </p:cNvPr>
          <p:cNvSpPr txBox="1">
            <a:spLocks noChangeArrowheads="1"/>
          </p:cNvSpPr>
          <p:nvPr/>
        </p:nvSpPr>
        <p:spPr bwMode="auto">
          <a:xfrm>
            <a:off x="315913" y="1495425"/>
            <a:ext cx="78486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800" b="1"/>
              <a:t>半导体中的杂质和缺陷在禁带中引入能级，具有促进复合的作用。杂质和缺陷越多，寿命越短。</a:t>
            </a:r>
          </a:p>
          <a:p>
            <a:pPr eaLnBrk="1" hangingPunct="1">
              <a:spcBef>
                <a:spcPct val="50000"/>
              </a:spcBef>
            </a:pPr>
            <a:r>
              <a:rPr lang="zh-CN" altLang="en-US" sz="2800" b="1">
                <a:solidFill>
                  <a:schemeClr val="tx2"/>
                </a:solidFill>
              </a:rPr>
              <a:t>复合中心</a:t>
            </a:r>
            <a:r>
              <a:rPr lang="zh-CN" altLang="en-US" sz="2800" b="1"/>
              <a:t>：促进复合过程的杂质和缺陷中心。</a:t>
            </a:r>
          </a:p>
          <a:p>
            <a:pPr eaLnBrk="1" hangingPunct="1">
              <a:spcBef>
                <a:spcPct val="50000"/>
              </a:spcBef>
            </a:pPr>
            <a:r>
              <a:rPr lang="zh-CN" altLang="en-US" sz="2800" b="1">
                <a:solidFill>
                  <a:schemeClr val="tx2"/>
                </a:solidFill>
              </a:rPr>
              <a:t>间接复合</a:t>
            </a:r>
            <a:r>
              <a:rPr lang="zh-CN" altLang="en-US" sz="2800" b="1"/>
              <a:t>：非平衡载流子通过复合中心的复合</a:t>
            </a:r>
          </a:p>
        </p:txBody>
      </p:sp>
      <p:sp>
        <p:nvSpPr>
          <p:cNvPr id="219142" name="Text Box 6">
            <a:extLst>
              <a:ext uri="{FF2B5EF4-FFF2-40B4-BE49-F238E27FC236}">
                <a16:creationId xmlns:a16="http://schemas.microsoft.com/office/drawing/2014/main" id="{F5FE8FA0-DC91-4F51-B481-E53C6FBF7301}"/>
              </a:ext>
            </a:extLst>
          </p:cNvPr>
          <p:cNvSpPr txBox="1">
            <a:spLocks noChangeArrowheads="1"/>
          </p:cNvSpPr>
          <p:nvPr/>
        </p:nvSpPr>
        <p:spPr bwMode="auto">
          <a:xfrm>
            <a:off x="468313" y="3933825"/>
            <a:ext cx="7315200" cy="212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b="1">
                <a:solidFill>
                  <a:srgbClr val="0000FF"/>
                </a:solidFill>
              </a:rPr>
              <a:t>电子</a:t>
            </a:r>
            <a:r>
              <a:rPr lang="en-US" altLang="zh-CN" sz="2400" b="1">
                <a:solidFill>
                  <a:srgbClr val="0000FF"/>
                </a:solidFill>
              </a:rPr>
              <a:t>-</a:t>
            </a:r>
            <a:r>
              <a:rPr lang="zh-CN" altLang="en-US" sz="2400" b="1">
                <a:solidFill>
                  <a:srgbClr val="0000FF"/>
                </a:solidFill>
              </a:rPr>
              <a:t>空穴的复合分两步：</a:t>
            </a:r>
          </a:p>
          <a:p>
            <a:pPr eaLnBrk="1" hangingPunct="1">
              <a:spcBef>
                <a:spcPct val="50000"/>
              </a:spcBef>
            </a:pPr>
            <a:r>
              <a:rPr lang="en-US" altLang="zh-CN" sz="2400" b="1">
                <a:solidFill>
                  <a:srgbClr val="0000FF"/>
                </a:solidFill>
              </a:rPr>
              <a:t>1</a:t>
            </a:r>
            <a:r>
              <a:rPr lang="zh-CN" altLang="en-US" sz="2400" b="1">
                <a:solidFill>
                  <a:srgbClr val="0000FF"/>
                </a:solidFill>
              </a:rPr>
              <a:t>）  导带电子落入复合中心能级；</a:t>
            </a:r>
          </a:p>
          <a:p>
            <a:pPr eaLnBrk="1" hangingPunct="1">
              <a:spcBef>
                <a:spcPct val="50000"/>
              </a:spcBef>
            </a:pPr>
            <a:r>
              <a:rPr lang="en-US" altLang="zh-CN" sz="2400" b="1">
                <a:solidFill>
                  <a:srgbClr val="0000FF"/>
                </a:solidFill>
              </a:rPr>
              <a:t>2</a:t>
            </a:r>
            <a:r>
              <a:rPr lang="zh-CN" altLang="en-US" sz="2400" b="1">
                <a:solidFill>
                  <a:srgbClr val="0000FF"/>
                </a:solidFill>
              </a:rPr>
              <a:t>） 电子再落入价带与空穴复合。</a:t>
            </a:r>
          </a:p>
          <a:p>
            <a:pPr eaLnBrk="1" hangingPunct="1">
              <a:spcBef>
                <a:spcPct val="50000"/>
              </a:spcBef>
            </a:pPr>
            <a:r>
              <a:rPr lang="zh-CN" altLang="en-US" sz="2400" b="1">
                <a:solidFill>
                  <a:srgbClr val="0000FF"/>
                </a:solidFill>
              </a:rPr>
              <a:t>     </a:t>
            </a:r>
            <a:r>
              <a:rPr lang="zh-CN" altLang="en-US" sz="2400" b="1">
                <a:solidFill>
                  <a:schemeClr val="tx2"/>
                </a:solidFill>
              </a:rPr>
              <a:t>同样存在以上两个过程的逆过程。</a:t>
            </a:r>
          </a:p>
        </p:txBody>
      </p:sp>
    </p:spTree>
    <p:extLst>
      <p:ext uri="{BB962C8B-B14F-4D97-AF65-F5344CB8AC3E}">
        <p14:creationId xmlns:p14="http://schemas.microsoft.com/office/powerpoint/2010/main" val="40211603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9140"/>
                                        </p:tgtEl>
                                        <p:attrNameLst>
                                          <p:attrName>style.visibility</p:attrName>
                                        </p:attrNameLst>
                                      </p:cBhvr>
                                      <p:to>
                                        <p:strVal val="visible"/>
                                      </p:to>
                                    </p:set>
                                    <p:anim calcmode="lin" valueType="num">
                                      <p:cBhvr additive="base">
                                        <p:cTn id="7" dur="500" fill="hold"/>
                                        <p:tgtEl>
                                          <p:spTgt spid="219140"/>
                                        </p:tgtEl>
                                        <p:attrNameLst>
                                          <p:attrName>ppt_x</p:attrName>
                                        </p:attrNameLst>
                                      </p:cBhvr>
                                      <p:tavLst>
                                        <p:tav tm="0">
                                          <p:val>
                                            <p:strVal val="0-#ppt_w/2"/>
                                          </p:val>
                                        </p:tav>
                                        <p:tav tm="100000">
                                          <p:val>
                                            <p:strVal val="#ppt_x"/>
                                          </p:val>
                                        </p:tav>
                                      </p:tavLst>
                                    </p:anim>
                                    <p:anim calcmode="lin" valueType="num">
                                      <p:cBhvr additive="base">
                                        <p:cTn id="8" dur="500" fill="hold"/>
                                        <p:tgtEl>
                                          <p:spTgt spid="2191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9142"/>
                                        </p:tgtEl>
                                        <p:attrNameLst>
                                          <p:attrName>style.visibility</p:attrName>
                                        </p:attrNameLst>
                                      </p:cBhvr>
                                      <p:to>
                                        <p:strVal val="visible"/>
                                      </p:to>
                                    </p:set>
                                    <p:anim calcmode="lin" valueType="num">
                                      <p:cBhvr additive="base">
                                        <p:cTn id="13" dur="500" fill="hold"/>
                                        <p:tgtEl>
                                          <p:spTgt spid="219142"/>
                                        </p:tgtEl>
                                        <p:attrNameLst>
                                          <p:attrName>ppt_x</p:attrName>
                                        </p:attrNameLst>
                                      </p:cBhvr>
                                      <p:tavLst>
                                        <p:tav tm="0">
                                          <p:val>
                                            <p:strVal val="0-#ppt_w/2"/>
                                          </p:val>
                                        </p:tav>
                                        <p:tav tm="100000">
                                          <p:val>
                                            <p:strVal val="#ppt_x"/>
                                          </p:val>
                                        </p:tav>
                                      </p:tavLst>
                                    </p:anim>
                                    <p:anim calcmode="lin" valueType="num">
                                      <p:cBhvr additive="base">
                                        <p:cTn id="14" dur="500" fill="hold"/>
                                        <p:tgtEl>
                                          <p:spTgt spid="2191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autoUpdateAnimBg="0"/>
      <p:bldP spid="219142"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Text Box 4">
            <a:extLst>
              <a:ext uri="{FF2B5EF4-FFF2-40B4-BE49-F238E27FC236}">
                <a16:creationId xmlns:a16="http://schemas.microsoft.com/office/drawing/2014/main" id="{90DB8104-EC8D-4CDD-9866-622482296500}"/>
              </a:ext>
            </a:extLst>
          </p:cNvPr>
          <p:cNvSpPr txBox="1">
            <a:spLocks noChangeArrowheads="1"/>
          </p:cNvSpPr>
          <p:nvPr/>
        </p:nvSpPr>
        <p:spPr bwMode="auto">
          <a:xfrm>
            <a:off x="574675" y="1268413"/>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dirty="0">
                <a:solidFill>
                  <a:schemeClr val="tx2"/>
                </a:solidFill>
                <a:latin typeface="+mn-ea"/>
                <a:ea typeface="+mn-ea"/>
              </a:rPr>
              <a:t>少数载流子寿命</a:t>
            </a:r>
            <a:r>
              <a:rPr lang="zh-CN" altLang="en-US" sz="2400" b="1" dirty="0">
                <a:latin typeface="+mn-ea"/>
                <a:ea typeface="+mn-ea"/>
              </a:rPr>
              <a:t>还受样品</a:t>
            </a:r>
            <a:r>
              <a:rPr lang="zh-CN" altLang="en-US" sz="2400" b="1" dirty="0">
                <a:solidFill>
                  <a:srgbClr val="0000FF"/>
                </a:solidFill>
                <a:latin typeface="+mn-ea"/>
                <a:ea typeface="+mn-ea"/>
              </a:rPr>
              <a:t>形状和表面态</a:t>
            </a:r>
            <a:r>
              <a:rPr lang="zh-CN" altLang="en-US" sz="2400" b="1" dirty="0">
                <a:latin typeface="+mn-ea"/>
                <a:ea typeface="+mn-ea"/>
              </a:rPr>
              <a:t>的影响：</a:t>
            </a:r>
          </a:p>
        </p:txBody>
      </p:sp>
      <p:sp>
        <p:nvSpPr>
          <p:cNvPr id="249861" name="Text Box 5">
            <a:extLst>
              <a:ext uri="{FF2B5EF4-FFF2-40B4-BE49-F238E27FC236}">
                <a16:creationId xmlns:a16="http://schemas.microsoft.com/office/drawing/2014/main" id="{1FEFAFB0-0465-4278-B85B-FF509F4B2EA4}"/>
              </a:ext>
            </a:extLst>
          </p:cNvPr>
          <p:cNvSpPr txBox="1">
            <a:spLocks noChangeArrowheads="1"/>
          </p:cNvSpPr>
          <p:nvPr/>
        </p:nvSpPr>
        <p:spPr bwMode="auto">
          <a:xfrm>
            <a:off x="498475" y="1954213"/>
            <a:ext cx="70104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latin typeface="+mn-ea"/>
                <a:ea typeface="+mn-ea"/>
              </a:rPr>
              <a:t>样品表面经金刚砂粗磨，寿命很短。</a:t>
            </a:r>
          </a:p>
          <a:p>
            <a:pPr eaLnBrk="1" hangingPunct="1">
              <a:spcBef>
                <a:spcPct val="50000"/>
              </a:spcBef>
              <a:defRPr/>
            </a:pPr>
            <a:r>
              <a:rPr lang="zh-CN" altLang="en-US" sz="2400" b="1">
                <a:latin typeface="+mn-ea"/>
                <a:ea typeface="+mn-ea"/>
              </a:rPr>
              <a:t>细磨后再经化学腐蚀，寿命变长；</a:t>
            </a:r>
          </a:p>
        </p:txBody>
      </p:sp>
      <p:sp>
        <p:nvSpPr>
          <p:cNvPr id="249862" name="Text Box 6">
            <a:extLst>
              <a:ext uri="{FF2B5EF4-FFF2-40B4-BE49-F238E27FC236}">
                <a16:creationId xmlns:a16="http://schemas.microsoft.com/office/drawing/2014/main" id="{E4FC2D4E-8CD6-4F92-AD78-6C9CE827EF81}"/>
              </a:ext>
            </a:extLst>
          </p:cNvPr>
          <p:cNvSpPr txBox="1">
            <a:spLocks noChangeArrowheads="1"/>
          </p:cNvSpPr>
          <p:nvPr/>
        </p:nvSpPr>
        <p:spPr bwMode="auto">
          <a:xfrm>
            <a:off x="422275" y="3173413"/>
            <a:ext cx="86868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solidFill>
                  <a:schemeClr val="tx2"/>
                </a:solidFill>
                <a:latin typeface="+mn-ea"/>
                <a:ea typeface="+mn-ea"/>
              </a:rPr>
              <a:t>样品表面相同，样品越小，寿命越短</a:t>
            </a:r>
            <a:r>
              <a:rPr lang="en-US" altLang="zh-CN" sz="2400" b="1">
                <a:solidFill>
                  <a:schemeClr val="tx2"/>
                </a:solidFill>
                <a:latin typeface="+mn-ea"/>
                <a:ea typeface="+mn-ea"/>
              </a:rPr>
              <a:t>,</a:t>
            </a:r>
            <a:r>
              <a:rPr lang="zh-CN" altLang="en-US" sz="2400" b="1">
                <a:solidFill>
                  <a:schemeClr val="tx2"/>
                </a:solidFill>
                <a:latin typeface="+mn-ea"/>
                <a:ea typeface="+mn-ea"/>
              </a:rPr>
              <a:t>说明</a:t>
            </a:r>
            <a:r>
              <a:rPr lang="zh-CN" altLang="en-US" sz="2400" b="1">
                <a:latin typeface="+mn-ea"/>
                <a:ea typeface="+mn-ea"/>
              </a:rPr>
              <a:t>表面有复合的作用，</a:t>
            </a:r>
          </a:p>
          <a:p>
            <a:pPr eaLnBrk="1" hangingPunct="1">
              <a:spcBef>
                <a:spcPct val="50000"/>
              </a:spcBef>
              <a:defRPr/>
            </a:pPr>
            <a:r>
              <a:rPr lang="zh-CN" altLang="en-US" sz="2400" b="1">
                <a:solidFill>
                  <a:schemeClr val="tx2"/>
                </a:solidFill>
                <a:latin typeface="+mn-ea"/>
                <a:ea typeface="+mn-ea"/>
              </a:rPr>
              <a:t>表面复合</a:t>
            </a:r>
            <a:r>
              <a:rPr lang="zh-CN" altLang="en-US" sz="2400" b="1">
                <a:solidFill>
                  <a:srgbClr val="0000FF"/>
                </a:solidFill>
                <a:latin typeface="+mn-ea"/>
                <a:ea typeface="+mn-ea"/>
              </a:rPr>
              <a:t>：半导体表面发生的复合。</a:t>
            </a:r>
          </a:p>
        </p:txBody>
      </p:sp>
      <p:sp>
        <p:nvSpPr>
          <p:cNvPr id="249863" name="Rectangle 7">
            <a:extLst>
              <a:ext uri="{FF2B5EF4-FFF2-40B4-BE49-F238E27FC236}">
                <a16:creationId xmlns:a16="http://schemas.microsoft.com/office/drawing/2014/main" id="{7DE03031-AFFD-4527-8E14-77E128F93DFB}"/>
              </a:ext>
            </a:extLst>
          </p:cNvPr>
          <p:cNvSpPr>
            <a:spLocks noChangeArrowheads="1"/>
          </p:cNvSpPr>
          <p:nvPr/>
        </p:nvSpPr>
        <p:spPr bwMode="auto">
          <a:xfrm>
            <a:off x="498475" y="4545013"/>
            <a:ext cx="355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zh-CN" altLang="en-US" sz="2400" b="1">
                <a:solidFill>
                  <a:srgbClr val="0000FF"/>
                </a:solidFill>
                <a:latin typeface="+mn-ea"/>
                <a:ea typeface="+mn-ea"/>
              </a:rPr>
              <a:t>表面复合仍是间接复合。</a:t>
            </a:r>
          </a:p>
        </p:txBody>
      </p:sp>
      <p:pic>
        <p:nvPicPr>
          <p:cNvPr id="249864" name="Picture 8">
            <a:extLst>
              <a:ext uri="{FF2B5EF4-FFF2-40B4-BE49-F238E27FC236}">
                <a16:creationId xmlns:a16="http://schemas.microsoft.com/office/drawing/2014/main" id="{DCC76612-5CF9-4538-9357-CE432279A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5200650"/>
            <a:ext cx="6242050"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E7108E8-2DEB-44A8-AD50-D8815AA2F997}"/>
              </a:ext>
            </a:extLst>
          </p:cNvPr>
          <p:cNvSpPr/>
          <p:nvPr/>
        </p:nvSpPr>
        <p:spPr>
          <a:xfrm>
            <a:off x="3348038" y="130175"/>
            <a:ext cx="2441575" cy="585788"/>
          </a:xfrm>
          <a:prstGeom prst="rect">
            <a:avLst/>
          </a:prstGeom>
        </p:spPr>
        <p:txBody>
          <a:bodyPr wrap="none">
            <a:spAutoFit/>
          </a:bodyPr>
          <a:lstStyle/>
          <a:p>
            <a:pPr eaLnBrk="1" hangingPunct="1">
              <a:defRPr/>
            </a:pPr>
            <a:r>
              <a:rPr lang="en-US" altLang="zh-CN" sz="3200" b="1" dirty="0">
                <a:solidFill>
                  <a:srgbClr val="0000FF"/>
                </a:solidFill>
                <a:latin typeface="+mn-ea"/>
                <a:ea typeface="+mn-ea"/>
              </a:rPr>
              <a:t>3. </a:t>
            </a:r>
            <a:r>
              <a:rPr lang="zh-CN" altLang="en-US" sz="3200" b="1" dirty="0">
                <a:solidFill>
                  <a:srgbClr val="0000FF"/>
                </a:solidFill>
                <a:latin typeface="+mn-ea"/>
                <a:ea typeface="+mn-ea"/>
              </a:rPr>
              <a:t>表面复合</a:t>
            </a:r>
          </a:p>
        </p:txBody>
      </p:sp>
    </p:spTree>
    <p:extLst>
      <p:ext uri="{BB962C8B-B14F-4D97-AF65-F5344CB8AC3E}">
        <p14:creationId xmlns:p14="http://schemas.microsoft.com/office/powerpoint/2010/main" val="358969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9861"/>
                                        </p:tgtEl>
                                        <p:attrNameLst>
                                          <p:attrName>style.visibility</p:attrName>
                                        </p:attrNameLst>
                                      </p:cBhvr>
                                      <p:to>
                                        <p:strVal val="visible"/>
                                      </p:to>
                                    </p:set>
                                    <p:anim calcmode="lin" valueType="num">
                                      <p:cBhvr additive="base">
                                        <p:cTn id="7" dur="500" fill="hold"/>
                                        <p:tgtEl>
                                          <p:spTgt spid="249861"/>
                                        </p:tgtEl>
                                        <p:attrNameLst>
                                          <p:attrName>ppt_x</p:attrName>
                                        </p:attrNameLst>
                                      </p:cBhvr>
                                      <p:tavLst>
                                        <p:tav tm="0">
                                          <p:val>
                                            <p:strVal val="0-#ppt_w/2"/>
                                          </p:val>
                                        </p:tav>
                                        <p:tav tm="100000">
                                          <p:val>
                                            <p:strVal val="#ppt_x"/>
                                          </p:val>
                                        </p:tav>
                                      </p:tavLst>
                                    </p:anim>
                                    <p:anim calcmode="lin" valueType="num">
                                      <p:cBhvr additive="base">
                                        <p:cTn id="8" dur="500" fill="hold"/>
                                        <p:tgtEl>
                                          <p:spTgt spid="2498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9862"/>
                                        </p:tgtEl>
                                        <p:attrNameLst>
                                          <p:attrName>style.visibility</p:attrName>
                                        </p:attrNameLst>
                                      </p:cBhvr>
                                      <p:to>
                                        <p:strVal val="visible"/>
                                      </p:to>
                                    </p:set>
                                    <p:anim calcmode="lin" valueType="num">
                                      <p:cBhvr additive="base">
                                        <p:cTn id="13" dur="500" fill="hold"/>
                                        <p:tgtEl>
                                          <p:spTgt spid="249862"/>
                                        </p:tgtEl>
                                        <p:attrNameLst>
                                          <p:attrName>ppt_x</p:attrName>
                                        </p:attrNameLst>
                                      </p:cBhvr>
                                      <p:tavLst>
                                        <p:tav tm="0">
                                          <p:val>
                                            <p:strVal val="0-#ppt_w/2"/>
                                          </p:val>
                                        </p:tav>
                                        <p:tav tm="100000">
                                          <p:val>
                                            <p:strVal val="#ppt_x"/>
                                          </p:val>
                                        </p:tav>
                                      </p:tavLst>
                                    </p:anim>
                                    <p:anim calcmode="lin" valueType="num">
                                      <p:cBhvr additive="base">
                                        <p:cTn id="14" dur="500" fill="hold"/>
                                        <p:tgtEl>
                                          <p:spTgt spid="24986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9863"/>
                                        </p:tgtEl>
                                        <p:attrNameLst>
                                          <p:attrName>style.visibility</p:attrName>
                                        </p:attrNameLst>
                                      </p:cBhvr>
                                      <p:to>
                                        <p:strVal val="visible"/>
                                      </p:to>
                                    </p:set>
                                    <p:anim calcmode="lin" valueType="num">
                                      <p:cBhvr additive="base">
                                        <p:cTn id="19" dur="500" fill="hold"/>
                                        <p:tgtEl>
                                          <p:spTgt spid="249863"/>
                                        </p:tgtEl>
                                        <p:attrNameLst>
                                          <p:attrName>ppt_x</p:attrName>
                                        </p:attrNameLst>
                                      </p:cBhvr>
                                      <p:tavLst>
                                        <p:tav tm="0">
                                          <p:val>
                                            <p:strVal val="0-#ppt_w/2"/>
                                          </p:val>
                                        </p:tav>
                                        <p:tav tm="100000">
                                          <p:val>
                                            <p:strVal val="#ppt_x"/>
                                          </p:val>
                                        </p:tav>
                                      </p:tavLst>
                                    </p:anim>
                                    <p:anim calcmode="lin" valueType="num">
                                      <p:cBhvr additive="base">
                                        <p:cTn id="20" dur="500" fill="hold"/>
                                        <p:tgtEl>
                                          <p:spTgt spid="24986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49864"/>
                                        </p:tgtEl>
                                        <p:attrNameLst>
                                          <p:attrName>style.visibility</p:attrName>
                                        </p:attrNameLst>
                                      </p:cBhvr>
                                      <p:to>
                                        <p:strVal val="visible"/>
                                      </p:to>
                                    </p:set>
                                    <p:anim calcmode="lin" valueType="num">
                                      <p:cBhvr additive="base">
                                        <p:cTn id="25" dur="500" fill="hold"/>
                                        <p:tgtEl>
                                          <p:spTgt spid="249864"/>
                                        </p:tgtEl>
                                        <p:attrNameLst>
                                          <p:attrName>ppt_x</p:attrName>
                                        </p:attrNameLst>
                                      </p:cBhvr>
                                      <p:tavLst>
                                        <p:tav tm="0">
                                          <p:val>
                                            <p:strVal val="#ppt_x"/>
                                          </p:val>
                                        </p:tav>
                                        <p:tav tm="100000">
                                          <p:val>
                                            <p:strVal val="#ppt_x"/>
                                          </p:val>
                                        </p:tav>
                                      </p:tavLst>
                                    </p:anim>
                                    <p:anim calcmode="lin" valueType="num">
                                      <p:cBhvr additive="base">
                                        <p:cTn id="26" dur="500" fill="hold"/>
                                        <p:tgtEl>
                                          <p:spTgt spid="2498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1" grpId="0" autoUpdateAnimBg="0"/>
      <p:bldP spid="249862" grpId="0" autoUpdateAnimBg="0"/>
      <p:bldP spid="24986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a:extLst>
              <a:ext uri="{FF2B5EF4-FFF2-40B4-BE49-F238E27FC236}">
                <a16:creationId xmlns:a16="http://schemas.microsoft.com/office/drawing/2014/main" id="{271E5D46-7B33-4E5C-AADC-000714685FA6}"/>
              </a:ext>
            </a:extLst>
          </p:cNvPr>
          <p:cNvSpPr>
            <a:spLocks noChangeArrowheads="1"/>
          </p:cNvSpPr>
          <p:nvPr/>
        </p:nvSpPr>
        <p:spPr bwMode="auto">
          <a:xfrm>
            <a:off x="-92075" y="2941638"/>
            <a:ext cx="48895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br>
              <a:rPr lang="en-US" altLang="zh-CN" sz="800" b="1"/>
            </a:br>
            <a:endParaRPr lang="en-US" altLang="zh-CN" sz="1800">
              <a:latin typeface="Arial" panose="020B0604020202020204" pitchFamily="34" charset="0"/>
            </a:endParaRPr>
          </a:p>
          <a:p>
            <a:pPr eaLnBrk="1" hangingPunct="1">
              <a:spcBef>
                <a:spcPct val="0"/>
              </a:spcBef>
              <a:buFontTx/>
              <a:buNone/>
            </a:pPr>
            <a:endParaRPr lang="en-US" altLang="zh-CN" sz="1800">
              <a:latin typeface="Arial" panose="020B0604020202020204" pitchFamily="34" charset="0"/>
            </a:endParaRPr>
          </a:p>
        </p:txBody>
      </p:sp>
      <p:pic>
        <p:nvPicPr>
          <p:cNvPr id="43011" name="Picture 8">
            <a:extLst>
              <a:ext uri="{FF2B5EF4-FFF2-40B4-BE49-F238E27FC236}">
                <a16:creationId xmlns:a16="http://schemas.microsoft.com/office/drawing/2014/main" id="{32AFA879-ABA0-4F6E-99FC-5BB21D567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769938"/>
            <a:ext cx="2971800"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7">
            <a:extLst>
              <a:ext uri="{FF2B5EF4-FFF2-40B4-BE49-F238E27FC236}">
                <a16:creationId xmlns:a16="http://schemas.microsoft.com/office/drawing/2014/main" id="{22EFA928-4810-41FC-9B19-6BE15139F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133" t="37070" r="13335"/>
          <a:stretch>
            <a:fillRect/>
          </a:stretch>
        </p:blipFill>
        <p:spPr bwMode="auto">
          <a:xfrm>
            <a:off x="5791200" y="3705225"/>
            <a:ext cx="2895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9">
            <a:extLst>
              <a:ext uri="{FF2B5EF4-FFF2-40B4-BE49-F238E27FC236}">
                <a16:creationId xmlns:a16="http://schemas.microsoft.com/office/drawing/2014/main" id="{3469B9F5-844C-4787-A642-6E76D5B96DE6}"/>
              </a:ext>
            </a:extLst>
          </p:cNvPr>
          <p:cNvSpPr>
            <a:spLocks noChangeArrowheads="1"/>
          </p:cNvSpPr>
          <p:nvPr/>
        </p:nvSpPr>
        <p:spPr bwMode="auto">
          <a:xfrm>
            <a:off x="179388" y="769938"/>
            <a:ext cx="5287962"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marL="268288" indent="-2682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Ø"/>
            </a:pPr>
            <a:r>
              <a:rPr lang="zh-CN" altLang="en-US" sz="2000" b="1">
                <a:solidFill>
                  <a:srgbClr val="FF3300"/>
                </a:solidFill>
              </a:rPr>
              <a:t>边界和表面意味着理想周期性晶格中断</a:t>
            </a:r>
            <a:r>
              <a:rPr lang="zh-CN" altLang="en-US" sz="2000" b="1"/>
              <a:t>，出现悬挂键（缺陷），禁带中出现电子态（能级）</a:t>
            </a:r>
            <a:r>
              <a:rPr lang="en-US" altLang="zh-CN" sz="2000" b="1"/>
              <a:t>——</a:t>
            </a:r>
            <a:r>
              <a:rPr lang="zh-CN" altLang="en-US" sz="2000" b="1">
                <a:solidFill>
                  <a:srgbClr val="FF3300"/>
                </a:solidFill>
              </a:rPr>
              <a:t>表面态</a:t>
            </a:r>
            <a:r>
              <a:rPr lang="zh-CN" altLang="en-US" sz="2000" b="1"/>
              <a:t>。</a:t>
            </a:r>
            <a:endParaRPr lang="en-US" altLang="zh-CN" sz="2000" b="1"/>
          </a:p>
          <a:p>
            <a:pPr eaLnBrk="1" hangingPunct="1">
              <a:lnSpc>
                <a:spcPct val="150000"/>
              </a:lnSpc>
              <a:spcBef>
                <a:spcPct val="0"/>
              </a:spcBef>
              <a:buFont typeface="Wingdings" panose="05000000000000000000" pitchFamily="2" charset="2"/>
              <a:buChar char="Ø"/>
            </a:pPr>
            <a:r>
              <a:rPr lang="zh-CN" altLang="en-US" sz="2000" b="1"/>
              <a:t>注入时，过剩载流子的寿命反比于复合中心的密度，由于表面复合中心的密度远远大于体内，促进表面附近过剩载流子复合，因此表面过剩载流子的寿命要远远低于体内，从而导致</a:t>
            </a:r>
            <a:r>
              <a:rPr lang="zh-CN" altLang="en-US" sz="2000" b="1">
                <a:solidFill>
                  <a:srgbClr val="FF3300"/>
                </a:solidFill>
              </a:rPr>
              <a:t>表面附近过剩载流子数目较少</a:t>
            </a:r>
          </a:p>
          <a:p>
            <a:pPr eaLnBrk="1" hangingPunct="1">
              <a:lnSpc>
                <a:spcPct val="150000"/>
              </a:lnSpc>
              <a:spcBef>
                <a:spcPct val="0"/>
              </a:spcBef>
              <a:buFont typeface="Wingdings" panose="05000000000000000000" pitchFamily="2" charset="2"/>
              <a:buChar char="Ø"/>
            </a:pPr>
            <a:r>
              <a:rPr lang="zh-CN" altLang="en-US" sz="2000" b="1"/>
              <a:t>当材料尺寸缩小到表面原子数和体内可以相比拟的时候，材料的性质将极大的受表面性质所影响而表现出和体材料完全不同的性质（纳米结构）</a:t>
            </a:r>
          </a:p>
        </p:txBody>
      </p:sp>
    </p:spTree>
    <p:extLst>
      <p:ext uri="{BB962C8B-B14F-4D97-AF65-F5344CB8AC3E}">
        <p14:creationId xmlns:p14="http://schemas.microsoft.com/office/powerpoint/2010/main" val="1608425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a:extLst>
              <a:ext uri="{FF2B5EF4-FFF2-40B4-BE49-F238E27FC236}">
                <a16:creationId xmlns:a16="http://schemas.microsoft.com/office/drawing/2014/main" id="{609719FE-1BFB-4088-97EF-C4330FA68EB3}"/>
              </a:ext>
            </a:extLst>
          </p:cNvPr>
          <p:cNvSpPr>
            <a:spLocks noChangeArrowheads="1"/>
          </p:cNvSpPr>
          <p:nvPr/>
        </p:nvSpPr>
        <p:spPr bwMode="auto">
          <a:xfrm>
            <a:off x="381000" y="381000"/>
            <a:ext cx="8458200" cy="1570038"/>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solidFill>
                  <a:schemeClr val="tx2"/>
                </a:solidFill>
                <a:latin typeface="+mn-lt"/>
              </a:rPr>
              <a:t>影响表面复合速度的因素</a:t>
            </a:r>
            <a:r>
              <a:rPr lang="zh-CN" altLang="en-US" sz="2400" b="1">
                <a:solidFill>
                  <a:srgbClr val="0000FF"/>
                </a:solidFill>
                <a:latin typeface="+mn-lt"/>
              </a:rPr>
              <a:t>：受表面物理性质和外界气氛的影响。</a:t>
            </a:r>
          </a:p>
          <a:p>
            <a:pPr eaLnBrk="1" hangingPunct="1">
              <a:spcBef>
                <a:spcPct val="50000"/>
              </a:spcBef>
              <a:defRPr/>
            </a:pPr>
            <a:r>
              <a:rPr lang="en-US" altLang="zh-CN" sz="2400" b="1">
                <a:solidFill>
                  <a:srgbClr val="0000FF"/>
                </a:solidFill>
                <a:latin typeface="+mn-lt"/>
                <a:sym typeface="Symbol" panose="05050102010706020507" pitchFamily="18" charset="2"/>
              </a:rPr>
              <a:t>Ge: s</a:t>
            </a:r>
            <a:r>
              <a:rPr lang="zh-CN" altLang="en-US" sz="2400" b="1">
                <a:solidFill>
                  <a:srgbClr val="0000FF"/>
                </a:solidFill>
                <a:latin typeface="+mn-lt"/>
                <a:sym typeface="Symbol" panose="05050102010706020507" pitchFamily="18" charset="2"/>
              </a:rPr>
              <a:t>大约为</a:t>
            </a:r>
            <a:r>
              <a:rPr lang="en-US" altLang="zh-CN" sz="2400" b="1">
                <a:solidFill>
                  <a:srgbClr val="0000FF"/>
                </a:solidFill>
                <a:latin typeface="+mn-lt"/>
                <a:sym typeface="Symbol" panose="05050102010706020507" pitchFamily="18" charset="2"/>
              </a:rPr>
              <a:t>10</a:t>
            </a:r>
            <a:r>
              <a:rPr lang="en-US" altLang="zh-CN" sz="2400" b="1" baseline="30000">
                <a:solidFill>
                  <a:srgbClr val="0000FF"/>
                </a:solidFill>
                <a:latin typeface="+mn-lt"/>
                <a:sym typeface="Symbol" panose="05050102010706020507" pitchFamily="18" charset="2"/>
              </a:rPr>
              <a:t>2</a:t>
            </a:r>
            <a:r>
              <a:rPr lang="en-US" altLang="zh-CN" sz="2400" b="1">
                <a:solidFill>
                  <a:srgbClr val="0000FF"/>
                </a:solidFill>
                <a:latin typeface="+mn-lt"/>
                <a:sym typeface="Symbol" panose="05050102010706020507" pitchFamily="18" charset="2"/>
              </a:rPr>
              <a:t>-10</a:t>
            </a:r>
            <a:r>
              <a:rPr lang="en-US" altLang="zh-CN" sz="2400" b="1" baseline="30000">
                <a:solidFill>
                  <a:srgbClr val="0000FF"/>
                </a:solidFill>
                <a:latin typeface="+mn-lt"/>
                <a:sym typeface="Symbol" panose="05050102010706020507" pitchFamily="18" charset="2"/>
              </a:rPr>
              <a:t>6</a:t>
            </a:r>
            <a:r>
              <a:rPr lang="en-US" altLang="zh-CN" sz="2400" b="1">
                <a:solidFill>
                  <a:srgbClr val="0000FF"/>
                </a:solidFill>
                <a:latin typeface="+mn-lt"/>
                <a:sym typeface="Symbol" panose="05050102010706020507" pitchFamily="18" charset="2"/>
              </a:rPr>
              <a:t>cm/s</a:t>
            </a:r>
          </a:p>
          <a:p>
            <a:pPr eaLnBrk="1" hangingPunct="1">
              <a:spcBef>
                <a:spcPct val="50000"/>
              </a:spcBef>
              <a:defRPr/>
            </a:pPr>
            <a:r>
              <a:rPr lang="en-US" altLang="zh-CN" sz="2400" b="1">
                <a:solidFill>
                  <a:srgbClr val="0000FF"/>
                </a:solidFill>
                <a:latin typeface="+mn-lt"/>
                <a:sym typeface="Symbol" panose="05050102010706020507" pitchFamily="18" charset="2"/>
              </a:rPr>
              <a:t>Si:        </a:t>
            </a:r>
            <a:r>
              <a:rPr lang="zh-CN" altLang="en-US" sz="2400" b="1">
                <a:solidFill>
                  <a:srgbClr val="0000FF"/>
                </a:solidFill>
                <a:latin typeface="+mn-lt"/>
                <a:sym typeface="Symbol" panose="05050102010706020507" pitchFamily="18" charset="2"/>
              </a:rPr>
              <a:t>为</a:t>
            </a:r>
            <a:r>
              <a:rPr lang="en-US" altLang="zh-CN" sz="2400" b="1">
                <a:solidFill>
                  <a:srgbClr val="0000FF"/>
                </a:solidFill>
                <a:latin typeface="+mn-lt"/>
                <a:sym typeface="Symbol" panose="05050102010706020507" pitchFamily="18" charset="2"/>
              </a:rPr>
              <a:t>10</a:t>
            </a:r>
            <a:r>
              <a:rPr lang="en-US" altLang="zh-CN" sz="2400" b="1" baseline="30000">
                <a:solidFill>
                  <a:srgbClr val="0000FF"/>
                </a:solidFill>
                <a:latin typeface="+mn-lt"/>
                <a:sym typeface="Symbol" panose="05050102010706020507" pitchFamily="18" charset="2"/>
              </a:rPr>
              <a:t>3</a:t>
            </a:r>
            <a:r>
              <a:rPr lang="en-US" altLang="zh-CN" sz="2400" b="1">
                <a:solidFill>
                  <a:srgbClr val="0000FF"/>
                </a:solidFill>
                <a:latin typeface="+mn-lt"/>
                <a:sym typeface="Symbol" panose="05050102010706020507" pitchFamily="18" charset="2"/>
              </a:rPr>
              <a:t>-510</a:t>
            </a:r>
            <a:r>
              <a:rPr lang="en-US" altLang="zh-CN" sz="2400" b="1" baseline="30000">
                <a:solidFill>
                  <a:srgbClr val="0000FF"/>
                </a:solidFill>
                <a:latin typeface="+mn-lt"/>
                <a:sym typeface="Symbol" panose="05050102010706020507" pitchFamily="18" charset="2"/>
              </a:rPr>
              <a:t>3</a:t>
            </a:r>
            <a:r>
              <a:rPr lang="en-US" altLang="zh-CN" sz="2400" b="1">
                <a:solidFill>
                  <a:srgbClr val="0000FF"/>
                </a:solidFill>
                <a:latin typeface="+mn-lt"/>
                <a:sym typeface="Symbol" panose="05050102010706020507" pitchFamily="18" charset="2"/>
              </a:rPr>
              <a:t>cm/s</a:t>
            </a:r>
          </a:p>
        </p:txBody>
      </p:sp>
      <p:sp>
        <p:nvSpPr>
          <p:cNvPr id="264195" name="Rectangle 3">
            <a:extLst>
              <a:ext uri="{FF2B5EF4-FFF2-40B4-BE49-F238E27FC236}">
                <a16:creationId xmlns:a16="http://schemas.microsoft.com/office/drawing/2014/main" id="{0F7E0168-7936-45DF-B2C9-C3F18D33285C}"/>
              </a:ext>
            </a:extLst>
          </p:cNvPr>
          <p:cNvSpPr>
            <a:spLocks noChangeArrowheads="1"/>
          </p:cNvSpPr>
          <p:nvPr/>
        </p:nvSpPr>
        <p:spPr bwMode="auto">
          <a:xfrm>
            <a:off x="381000" y="2133600"/>
            <a:ext cx="8305800"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rgbClr val="0000FF"/>
                </a:solidFill>
                <a:latin typeface="+mn-lt"/>
              </a:rPr>
              <a:t>表面复合的实际意义：</a:t>
            </a:r>
          </a:p>
          <a:p>
            <a:pPr eaLnBrk="1" hangingPunct="1">
              <a:buFontTx/>
              <a:buAutoNum type="arabicPeriod"/>
              <a:defRPr/>
            </a:pPr>
            <a:r>
              <a:rPr lang="zh-CN" altLang="en-US" sz="2400" b="1">
                <a:solidFill>
                  <a:schemeClr val="tx2"/>
                </a:solidFill>
                <a:latin typeface="+mn-lt"/>
              </a:rPr>
              <a:t>表面复合速度高，注入的载流子在表面很快复合掉，严重影响器件性能；降低</a:t>
            </a:r>
            <a:r>
              <a:rPr lang="en-US" altLang="zh-CN" sz="2400" b="1">
                <a:solidFill>
                  <a:schemeClr val="tx2"/>
                </a:solidFill>
                <a:latin typeface="+mn-lt"/>
              </a:rPr>
              <a:t>U</a:t>
            </a:r>
            <a:r>
              <a:rPr lang="en-US" altLang="zh-CN" sz="2400" b="1" baseline="-25000">
                <a:solidFill>
                  <a:schemeClr val="tx2"/>
                </a:solidFill>
                <a:latin typeface="+mn-lt"/>
              </a:rPr>
              <a:t>s</a:t>
            </a:r>
            <a:r>
              <a:rPr lang="en-US" altLang="zh-CN" sz="2400" b="1">
                <a:solidFill>
                  <a:schemeClr val="tx2"/>
                </a:solidFill>
                <a:latin typeface="+mn-lt"/>
              </a:rPr>
              <a:t>,</a:t>
            </a:r>
            <a:r>
              <a:rPr lang="zh-CN" altLang="en-US" sz="2400" b="1">
                <a:solidFill>
                  <a:schemeClr val="tx2"/>
                </a:solidFill>
                <a:latin typeface="+mn-lt"/>
              </a:rPr>
              <a:t>可改善器件性能。</a:t>
            </a:r>
          </a:p>
          <a:p>
            <a:pPr eaLnBrk="1" hangingPunct="1">
              <a:buFontTx/>
              <a:buAutoNum type="arabicPeriod"/>
              <a:defRPr/>
            </a:pPr>
            <a:r>
              <a:rPr lang="zh-CN" altLang="en-US" sz="2400" b="1">
                <a:solidFill>
                  <a:srgbClr val="0000FF"/>
                </a:solidFill>
                <a:latin typeface="+mn-lt"/>
              </a:rPr>
              <a:t> 在金属探针注入时，较大的表面复合会减小探针效应，测量更准确。</a:t>
            </a:r>
          </a:p>
        </p:txBody>
      </p:sp>
      <p:sp>
        <p:nvSpPr>
          <p:cNvPr id="264196" name="Rectangle 4">
            <a:extLst>
              <a:ext uri="{FF2B5EF4-FFF2-40B4-BE49-F238E27FC236}">
                <a16:creationId xmlns:a16="http://schemas.microsoft.com/office/drawing/2014/main" id="{49B0C473-3FAA-4421-9B30-890851CDAC2D}"/>
              </a:ext>
            </a:extLst>
          </p:cNvPr>
          <p:cNvSpPr>
            <a:spLocks noChangeArrowheads="1"/>
          </p:cNvSpPr>
          <p:nvPr/>
        </p:nvSpPr>
        <p:spPr bwMode="auto">
          <a:xfrm>
            <a:off x="381000" y="4216400"/>
            <a:ext cx="8223448" cy="1938338"/>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zh-CN" altLang="en-US" sz="2400" b="1" dirty="0">
                <a:solidFill>
                  <a:srgbClr val="FF0000"/>
                </a:solidFill>
                <a:latin typeface="+mn-lt"/>
              </a:rPr>
              <a:t>非平衡载流子寿命有关的因素：</a:t>
            </a:r>
          </a:p>
          <a:p>
            <a:pPr eaLnBrk="1" hangingPunct="1">
              <a:defRPr/>
            </a:pPr>
            <a:r>
              <a:rPr lang="en-US" altLang="zh-CN" sz="2400" b="1" dirty="0">
                <a:latin typeface="+mn-lt"/>
              </a:rPr>
              <a:t>1</a:t>
            </a:r>
            <a:r>
              <a:rPr lang="zh-CN" altLang="en-US" sz="2400" b="1" dirty="0">
                <a:latin typeface="+mn-lt"/>
              </a:rPr>
              <a:t>）与材料种类有关；</a:t>
            </a:r>
          </a:p>
          <a:p>
            <a:pPr eaLnBrk="1" hangingPunct="1">
              <a:defRPr/>
            </a:pPr>
            <a:r>
              <a:rPr lang="en-US" altLang="zh-CN" sz="2400" b="1" dirty="0">
                <a:latin typeface="+mn-lt"/>
              </a:rPr>
              <a:t>2</a:t>
            </a:r>
            <a:r>
              <a:rPr lang="zh-CN" altLang="en-US" sz="2400" b="1" dirty="0">
                <a:latin typeface="+mn-lt"/>
              </a:rPr>
              <a:t>）与</a:t>
            </a:r>
            <a:r>
              <a:rPr lang="zh-CN" altLang="en-US" sz="2400" b="1" dirty="0">
                <a:solidFill>
                  <a:schemeClr val="tx2"/>
                </a:solidFill>
                <a:latin typeface="+mn-lt"/>
              </a:rPr>
              <a:t>深能级杂质</a:t>
            </a:r>
            <a:r>
              <a:rPr lang="zh-CN" altLang="en-US" sz="2400" b="1" dirty="0">
                <a:latin typeface="+mn-lt"/>
              </a:rPr>
              <a:t>的有效复合中心有关；</a:t>
            </a:r>
          </a:p>
          <a:p>
            <a:pPr eaLnBrk="1" hangingPunct="1">
              <a:defRPr/>
            </a:pPr>
            <a:r>
              <a:rPr lang="en-US" altLang="zh-CN" sz="2400" b="1" dirty="0">
                <a:latin typeface="+mn-lt"/>
              </a:rPr>
              <a:t>3</a:t>
            </a:r>
            <a:r>
              <a:rPr lang="zh-CN" altLang="en-US" sz="2400" b="1" dirty="0">
                <a:latin typeface="+mn-lt"/>
              </a:rPr>
              <a:t>）与表面状态有关；</a:t>
            </a:r>
          </a:p>
          <a:p>
            <a:pPr eaLnBrk="1" hangingPunct="1">
              <a:defRPr/>
            </a:pPr>
            <a:r>
              <a:rPr lang="en-US" altLang="zh-CN" sz="2400" b="1" dirty="0">
                <a:latin typeface="+mn-lt"/>
              </a:rPr>
              <a:t>4</a:t>
            </a:r>
            <a:r>
              <a:rPr lang="zh-CN" altLang="en-US" sz="2400" b="1" dirty="0">
                <a:latin typeface="+mn-lt"/>
              </a:rPr>
              <a:t>）与晶体中的缺陷也有关</a:t>
            </a:r>
            <a:r>
              <a:rPr lang="en-US" altLang="zh-CN" sz="2400" b="1" dirty="0">
                <a:latin typeface="+mn-lt"/>
              </a:rPr>
              <a:t>(</a:t>
            </a:r>
            <a:r>
              <a:rPr lang="zh-CN" altLang="en-US" sz="2400" b="1" dirty="0">
                <a:latin typeface="+mn-lt"/>
              </a:rPr>
              <a:t>形成复合中心能级</a:t>
            </a:r>
            <a:r>
              <a:rPr lang="en-US" altLang="zh-CN" sz="2400" b="1" dirty="0">
                <a:latin typeface="+mn-lt"/>
              </a:rPr>
              <a:t>)</a:t>
            </a:r>
            <a:r>
              <a:rPr lang="zh-CN" altLang="en-US" sz="2400" b="1" dirty="0">
                <a:latin typeface="+mn-lt"/>
              </a:rPr>
              <a:t>。</a:t>
            </a:r>
          </a:p>
        </p:txBody>
      </p:sp>
    </p:spTree>
    <p:extLst>
      <p:ext uri="{BB962C8B-B14F-4D97-AF65-F5344CB8AC3E}">
        <p14:creationId xmlns:p14="http://schemas.microsoft.com/office/powerpoint/2010/main" val="2086853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4195"/>
                                        </p:tgtEl>
                                        <p:attrNameLst>
                                          <p:attrName>style.visibility</p:attrName>
                                        </p:attrNameLst>
                                      </p:cBhvr>
                                      <p:to>
                                        <p:strVal val="visible"/>
                                      </p:to>
                                    </p:set>
                                    <p:anim calcmode="lin" valueType="num">
                                      <p:cBhvr additive="base">
                                        <p:cTn id="7" dur="500" fill="hold"/>
                                        <p:tgtEl>
                                          <p:spTgt spid="264195"/>
                                        </p:tgtEl>
                                        <p:attrNameLst>
                                          <p:attrName>ppt_x</p:attrName>
                                        </p:attrNameLst>
                                      </p:cBhvr>
                                      <p:tavLst>
                                        <p:tav tm="0">
                                          <p:val>
                                            <p:strVal val="0-#ppt_w/2"/>
                                          </p:val>
                                        </p:tav>
                                        <p:tav tm="100000">
                                          <p:val>
                                            <p:strVal val="#ppt_x"/>
                                          </p:val>
                                        </p:tav>
                                      </p:tavLst>
                                    </p:anim>
                                    <p:anim calcmode="lin" valueType="num">
                                      <p:cBhvr additive="base">
                                        <p:cTn id="8" dur="500" fill="hold"/>
                                        <p:tgtEl>
                                          <p:spTgt spid="2641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4196"/>
                                        </p:tgtEl>
                                        <p:attrNameLst>
                                          <p:attrName>style.visibility</p:attrName>
                                        </p:attrNameLst>
                                      </p:cBhvr>
                                      <p:to>
                                        <p:strVal val="visible"/>
                                      </p:to>
                                    </p:set>
                                    <p:anim calcmode="lin" valueType="num">
                                      <p:cBhvr additive="base">
                                        <p:cTn id="13" dur="500" fill="hold"/>
                                        <p:tgtEl>
                                          <p:spTgt spid="264196"/>
                                        </p:tgtEl>
                                        <p:attrNameLst>
                                          <p:attrName>ppt_x</p:attrName>
                                        </p:attrNameLst>
                                      </p:cBhvr>
                                      <p:tavLst>
                                        <p:tav tm="0">
                                          <p:val>
                                            <p:strVal val="0-#ppt_w/2"/>
                                          </p:val>
                                        </p:tav>
                                        <p:tav tm="100000">
                                          <p:val>
                                            <p:strVal val="#ppt_x"/>
                                          </p:val>
                                        </p:tav>
                                      </p:tavLst>
                                    </p:anim>
                                    <p:anim calcmode="lin" valueType="num">
                                      <p:cBhvr additive="base">
                                        <p:cTn id="14" dur="500" fill="hold"/>
                                        <p:tgtEl>
                                          <p:spTgt spid="264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autoUpdateAnimBg="0"/>
      <p:bldP spid="264196"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A0B7E32-E04D-452A-8CA2-4CBC928E16C4}"/>
              </a:ext>
            </a:extLst>
          </p:cNvPr>
          <p:cNvSpPr/>
          <p:nvPr/>
        </p:nvSpPr>
        <p:spPr>
          <a:xfrm>
            <a:off x="899592" y="476672"/>
            <a:ext cx="7110536" cy="1384995"/>
          </a:xfrm>
          <a:prstGeom prst="rect">
            <a:avLst/>
          </a:prstGeom>
        </p:spPr>
        <p:txBody>
          <a:bodyPr wrap="square">
            <a:spAutoFit/>
          </a:bodyPr>
          <a:lstStyle/>
          <a:p>
            <a:r>
              <a:rPr lang="zh-CN" altLang="en-US" sz="2800" dirty="0"/>
              <a:t>两条主线：</a:t>
            </a:r>
            <a:endParaRPr lang="en-US" altLang="zh-CN" sz="2800" dirty="0"/>
          </a:p>
          <a:p>
            <a:pPr marL="285750" indent="-285750">
              <a:buFont typeface="Wingdings" panose="05000000000000000000" pitchFamily="2" charset="2"/>
              <a:buChar char="p"/>
            </a:pPr>
            <a:r>
              <a:rPr lang="zh-CN" altLang="en-US" sz="2800" b="1" dirty="0">
                <a:solidFill>
                  <a:srgbClr val="FF0000"/>
                </a:solidFill>
                <a:effectLst>
                  <a:outerShdw blurRad="38100" dist="38100" dir="2700000" algn="tl">
                    <a:srgbClr val="000000">
                      <a:alpha val="43137"/>
                    </a:srgbClr>
                  </a:outerShdw>
                </a:effectLst>
              </a:rPr>
              <a:t>载流子浓度随时间、空间变化的基本规律</a:t>
            </a:r>
            <a:endParaRPr lang="en-US" altLang="zh-CN" sz="2800" b="1" dirty="0">
              <a:solidFill>
                <a:srgbClr val="FF0000"/>
              </a:solidFill>
              <a:effectLst>
                <a:outerShdw blurRad="38100" dist="38100" dir="2700000" algn="tl">
                  <a:srgbClr val="000000">
                    <a:alpha val="43137"/>
                  </a:srgbClr>
                </a:outerShdw>
              </a:effectLst>
            </a:endParaRPr>
          </a:p>
          <a:p>
            <a:pPr marL="285750" indent="-285750">
              <a:buFont typeface="Wingdings" panose="05000000000000000000" pitchFamily="2" charset="2"/>
              <a:buChar char="p"/>
            </a:pPr>
            <a:r>
              <a:rPr lang="zh-CN" altLang="en-US" sz="2800" b="1" dirty="0">
                <a:solidFill>
                  <a:srgbClr val="FF0000"/>
                </a:solidFill>
                <a:effectLst>
                  <a:outerShdw blurRad="38100" dist="38100" dir="2700000" algn="tl">
                    <a:srgbClr val="000000">
                      <a:alpha val="43137"/>
                    </a:srgbClr>
                  </a:outerShdw>
                </a:effectLst>
              </a:rPr>
              <a:t>探求宏观量</a:t>
            </a:r>
            <a:r>
              <a:rPr lang="en-US" altLang="zh-CN" sz="2800" b="1" dirty="0">
                <a:solidFill>
                  <a:srgbClr val="FF0000"/>
                </a:solidFill>
                <a:effectLst>
                  <a:outerShdw blurRad="38100" dist="38100" dir="2700000" algn="tl">
                    <a:srgbClr val="000000">
                      <a:alpha val="43137"/>
                    </a:srgbClr>
                  </a:outerShdw>
                </a:effectLst>
              </a:rPr>
              <a:t>-</a:t>
            </a:r>
            <a:r>
              <a:rPr lang="zh-CN" altLang="en-US" sz="2800" b="1" dirty="0">
                <a:solidFill>
                  <a:srgbClr val="FF0000"/>
                </a:solidFill>
                <a:effectLst>
                  <a:outerShdw blurRad="38100" dist="38100" dir="2700000" algn="tl">
                    <a:srgbClr val="000000">
                      <a:alpha val="43137"/>
                    </a:srgbClr>
                  </a:outerShdw>
                </a:effectLst>
              </a:rPr>
              <a:t>微观量的联系与基本控制方法</a:t>
            </a:r>
          </a:p>
        </p:txBody>
      </p:sp>
      <p:sp>
        <p:nvSpPr>
          <p:cNvPr id="5" name="矩形 4">
            <a:extLst>
              <a:ext uri="{FF2B5EF4-FFF2-40B4-BE49-F238E27FC236}">
                <a16:creationId xmlns:a16="http://schemas.microsoft.com/office/drawing/2014/main" id="{4BD1F6A9-893A-4475-B23B-2FC5D17B4CD0}"/>
              </a:ext>
            </a:extLst>
          </p:cNvPr>
          <p:cNvSpPr/>
          <p:nvPr/>
        </p:nvSpPr>
        <p:spPr>
          <a:xfrm>
            <a:off x="764704" y="1861667"/>
            <a:ext cx="6390456" cy="1754326"/>
          </a:xfrm>
          <a:prstGeom prst="rect">
            <a:avLst/>
          </a:prstGeom>
        </p:spPr>
        <p:txBody>
          <a:bodyPr wrap="square">
            <a:spAutoFit/>
          </a:bodyPr>
          <a:lstStyle/>
          <a:p>
            <a:pPr marL="285750" indent="-285750">
              <a:buFont typeface="Wingdings" panose="05000000000000000000" pitchFamily="2" charset="2"/>
              <a:buChar char="p"/>
            </a:pPr>
            <a:r>
              <a:rPr lang="zh-CN" altLang="en-US" dirty="0"/>
              <a:t>认识自然、改造自然的过程：</a:t>
            </a:r>
            <a:endParaRPr lang="en-US" altLang="zh-CN" dirty="0"/>
          </a:p>
          <a:p>
            <a:r>
              <a:rPr lang="zh-CN" altLang="en-US" dirty="0"/>
              <a:t>    基本理论来源于实践，又指导新的实践，为实践服务</a:t>
            </a:r>
            <a:endParaRPr lang="en-US" altLang="zh-CN" dirty="0"/>
          </a:p>
          <a:p>
            <a:pPr marL="285750" indent="-285750">
              <a:buFont typeface="Wingdings" panose="05000000000000000000" pitchFamily="2" charset="2"/>
              <a:buChar char="p"/>
            </a:pPr>
            <a:r>
              <a:rPr lang="zh-CN" altLang="en-US" dirty="0"/>
              <a:t>类比社会发展过程：</a:t>
            </a:r>
            <a:endParaRPr lang="en-US" altLang="zh-CN" dirty="0"/>
          </a:p>
          <a:p>
            <a:r>
              <a:rPr lang="zh-CN" altLang="en-US" dirty="0"/>
              <a:t>    邓小平理论、“三个代表”重要思想、科学发展观、习近平新时代中国特色社会主义思想，一脉相承，与时俱进，以超凡的理论勇气与创新实践</a:t>
            </a:r>
          </a:p>
        </p:txBody>
      </p:sp>
      <p:pic>
        <p:nvPicPr>
          <p:cNvPr id="7" name="图片 6">
            <a:extLst>
              <a:ext uri="{FF2B5EF4-FFF2-40B4-BE49-F238E27FC236}">
                <a16:creationId xmlns:a16="http://schemas.microsoft.com/office/drawing/2014/main" id="{43422105-6310-405D-9E76-27CABA5BDA31}"/>
              </a:ext>
            </a:extLst>
          </p:cNvPr>
          <p:cNvPicPr>
            <a:picLocks noChangeAspect="1"/>
          </p:cNvPicPr>
          <p:nvPr/>
        </p:nvPicPr>
        <p:blipFill>
          <a:blip r:embed="rId2"/>
          <a:stretch>
            <a:fillRect/>
          </a:stretch>
        </p:blipFill>
        <p:spPr>
          <a:xfrm>
            <a:off x="271130" y="3718511"/>
            <a:ext cx="3923928" cy="2942946"/>
          </a:xfrm>
          <a:prstGeom prst="rect">
            <a:avLst/>
          </a:prstGeom>
        </p:spPr>
      </p:pic>
      <p:pic>
        <p:nvPicPr>
          <p:cNvPr id="8" name="图片 7">
            <a:extLst>
              <a:ext uri="{FF2B5EF4-FFF2-40B4-BE49-F238E27FC236}">
                <a16:creationId xmlns:a16="http://schemas.microsoft.com/office/drawing/2014/main" id="{D39178B7-E4D1-41DC-B023-C8E611070F6D}"/>
              </a:ext>
            </a:extLst>
          </p:cNvPr>
          <p:cNvPicPr>
            <a:picLocks noChangeAspect="1"/>
          </p:cNvPicPr>
          <p:nvPr/>
        </p:nvPicPr>
        <p:blipFill>
          <a:blip r:embed="rId3"/>
          <a:stretch>
            <a:fillRect/>
          </a:stretch>
        </p:blipFill>
        <p:spPr>
          <a:xfrm>
            <a:off x="4175448" y="3861048"/>
            <a:ext cx="3986808" cy="2657872"/>
          </a:xfrm>
          <a:prstGeom prst="rect">
            <a:avLst/>
          </a:prstGeom>
        </p:spPr>
      </p:pic>
    </p:spTree>
    <p:extLst>
      <p:ext uri="{BB962C8B-B14F-4D97-AF65-F5344CB8AC3E}">
        <p14:creationId xmlns:p14="http://schemas.microsoft.com/office/powerpoint/2010/main" val="105619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0E282532-088B-4B52-A992-431ABEBA01D2}"/>
              </a:ext>
            </a:extLst>
          </p:cNvPr>
          <p:cNvSpPr>
            <a:spLocks noGrp="1" noChangeArrowheads="1"/>
          </p:cNvSpPr>
          <p:nvPr>
            <p:ph type="title"/>
          </p:nvPr>
        </p:nvSpPr>
        <p:spPr>
          <a:xfrm>
            <a:off x="425577" y="133351"/>
            <a:ext cx="7793037" cy="668337"/>
          </a:xfrm>
        </p:spPr>
        <p:txBody>
          <a:bodyPr/>
          <a:lstStyle/>
          <a:p>
            <a:r>
              <a:rPr lang="en-US" altLang="zh-CN" sz="3200" dirty="0"/>
              <a:t>1.5.4 </a:t>
            </a:r>
            <a:r>
              <a:rPr lang="zh-CN" altLang="en-US" sz="3200" dirty="0"/>
              <a:t>准费米等级</a:t>
            </a:r>
          </a:p>
        </p:txBody>
      </p:sp>
      <p:sp>
        <p:nvSpPr>
          <p:cNvPr id="14" name="Rectangle 6">
            <a:extLst>
              <a:ext uri="{FF2B5EF4-FFF2-40B4-BE49-F238E27FC236}">
                <a16:creationId xmlns:a16="http://schemas.microsoft.com/office/drawing/2014/main" id="{718E3314-5448-4C39-A2A2-1D764745B3CE}"/>
              </a:ext>
            </a:extLst>
          </p:cNvPr>
          <p:cNvSpPr>
            <a:spLocks noChangeArrowheads="1"/>
          </p:cNvSpPr>
          <p:nvPr/>
        </p:nvSpPr>
        <p:spPr bwMode="auto">
          <a:xfrm>
            <a:off x="457200" y="882650"/>
            <a:ext cx="8435975"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marL="268288" indent="-2682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Ø"/>
            </a:pPr>
            <a:r>
              <a:rPr lang="zh-CN" altLang="en-US" sz="2400" b="1"/>
              <a:t>处于</a:t>
            </a:r>
            <a:r>
              <a:rPr lang="zh-CN" altLang="en-US" sz="2400" b="1">
                <a:solidFill>
                  <a:srgbClr val="FF3300"/>
                </a:solidFill>
              </a:rPr>
              <a:t>热平衡状态</a:t>
            </a:r>
            <a:r>
              <a:rPr lang="zh-CN" altLang="en-US" sz="2400" b="1"/>
              <a:t>的电子系统有统一的费米能级</a:t>
            </a:r>
          </a:p>
          <a:p>
            <a:pPr eaLnBrk="1" hangingPunct="1">
              <a:lnSpc>
                <a:spcPct val="150000"/>
              </a:lnSpc>
              <a:spcBef>
                <a:spcPct val="0"/>
              </a:spcBef>
              <a:buFont typeface="Wingdings" panose="05000000000000000000" pitchFamily="2" charset="2"/>
              <a:buChar char="Ø"/>
            </a:pPr>
            <a:r>
              <a:rPr lang="zh-CN" altLang="en-US" sz="2400" b="1"/>
              <a:t>费米能级决定电子占据能级的情况，费米能级是电子填充能级水平的标志</a:t>
            </a:r>
          </a:p>
          <a:p>
            <a:pPr eaLnBrk="1" hangingPunct="1">
              <a:lnSpc>
                <a:spcPct val="150000"/>
              </a:lnSpc>
              <a:spcBef>
                <a:spcPct val="0"/>
              </a:spcBef>
              <a:buFont typeface="Wingdings" panose="05000000000000000000" pitchFamily="2" charset="2"/>
              <a:buChar char="Ø"/>
            </a:pPr>
            <a:r>
              <a:rPr lang="zh-CN" altLang="en-US" sz="2400" b="1"/>
              <a:t>系统的费米能级越高，说明高能量状态电子越多</a:t>
            </a:r>
          </a:p>
          <a:p>
            <a:pPr eaLnBrk="1" hangingPunct="1">
              <a:lnSpc>
                <a:spcPct val="150000"/>
              </a:lnSpc>
              <a:spcBef>
                <a:spcPct val="0"/>
              </a:spcBef>
              <a:buFont typeface="Wingdings" panose="05000000000000000000" pitchFamily="2" charset="2"/>
              <a:buChar char="Ø"/>
            </a:pPr>
            <a:r>
              <a:rPr lang="zh-CN" altLang="en-US" sz="2400" b="1"/>
              <a:t>在</a:t>
            </a:r>
            <a:r>
              <a:rPr lang="zh-CN" altLang="en-US" sz="2400" b="1">
                <a:solidFill>
                  <a:srgbClr val="FF3300"/>
                </a:solidFill>
              </a:rPr>
              <a:t>热平衡条件下</a:t>
            </a:r>
            <a:r>
              <a:rPr lang="zh-CN" altLang="en-US" sz="2400" b="1"/>
              <a:t>，电子和空穴的浓度是费米能级位置的函数</a:t>
            </a:r>
          </a:p>
        </p:txBody>
      </p:sp>
      <p:graphicFrame>
        <p:nvGraphicFramePr>
          <p:cNvPr id="15" name="Object 5">
            <a:extLst>
              <a:ext uri="{FF2B5EF4-FFF2-40B4-BE49-F238E27FC236}">
                <a16:creationId xmlns:a16="http://schemas.microsoft.com/office/drawing/2014/main" id="{A3BE1A74-97E3-4D8F-B91E-7B3C9FC1A1B1}"/>
              </a:ext>
            </a:extLst>
          </p:cNvPr>
          <p:cNvGraphicFramePr>
            <a:graphicFrameLocks noChangeAspect="1"/>
          </p:cNvGraphicFramePr>
          <p:nvPr/>
        </p:nvGraphicFramePr>
        <p:xfrm>
          <a:off x="539750" y="4005263"/>
          <a:ext cx="3581400" cy="1358900"/>
        </p:xfrm>
        <a:graphic>
          <a:graphicData uri="http://schemas.openxmlformats.org/presentationml/2006/ole">
            <mc:AlternateContent xmlns:mc="http://schemas.openxmlformats.org/markup-compatibility/2006">
              <mc:Choice xmlns:v="urn:schemas-microsoft-com:vml" Requires="v">
                <p:oleObj spid="_x0000_s114785" name="Equation" r:id="rId3" imgW="2324100" imgH="889000" progId="Equation.DSMT4">
                  <p:embed/>
                </p:oleObj>
              </mc:Choice>
              <mc:Fallback>
                <p:oleObj name="Equation" r:id="rId3" imgW="2324100" imgH="889000" progId="Equation.DSMT4">
                  <p:embed/>
                  <p:pic>
                    <p:nvPicPr>
                      <p:cNvPr id="14339" name="Object 5">
                        <a:extLst>
                          <a:ext uri="{FF2B5EF4-FFF2-40B4-BE49-F238E27FC236}">
                            <a16:creationId xmlns:a16="http://schemas.microsoft.com/office/drawing/2014/main" id="{3127F9BA-4F21-4536-B965-1CDBB7623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005263"/>
                        <a:ext cx="3581400" cy="1358900"/>
                      </a:xfrm>
                      <a:prstGeom prst="rect">
                        <a:avLst/>
                      </a:prstGeom>
                      <a:solidFill>
                        <a:schemeClr val="bg1"/>
                      </a:solidFill>
                      <a:ln w="19050">
                        <a:solidFill>
                          <a:schemeClr val="accent2"/>
                        </a:solidFill>
                        <a:miter lim="800000"/>
                        <a:headEnd/>
                        <a:tailEnd/>
                      </a:ln>
                    </p:spPr>
                  </p:pic>
                </p:oleObj>
              </mc:Fallback>
            </mc:AlternateContent>
          </a:graphicData>
        </a:graphic>
      </p:graphicFrame>
      <p:pic>
        <p:nvPicPr>
          <p:cNvPr id="16" name="Picture 9">
            <a:extLst>
              <a:ext uri="{FF2B5EF4-FFF2-40B4-BE49-F238E27FC236}">
                <a16:creationId xmlns:a16="http://schemas.microsoft.com/office/drawing/2014/main" id="{705ABBD8-093B-4F49-90F8-E7B417B643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733800"/>
            <a:ext cx="3856038"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865D3969-6285-4506-B076-E61A6320874B}"/>
              </a:ext>
            </a:extLst>
          </p:cNvPr>
          <p:cNvSpPr txBox="1">
            <a:spLocks noChangeArrowheads="1"/>
          </p:cNvSpPr>
          <p:nvPr/>
        </p:nvSpPr>
        <p:spPr bwMode="auto">
          <a:xfrm>
            <a:off x="452438" y="692150"/>
            <a:ext cx="7777162" cy="105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7800" indent="-1778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 typeface="Wingdings" panose="05000000000000000000" pitchFamily="2" charset="2"/>
              <a:buChar char="Ø"/>
            </a:pPr>
            <a:r>
              <a:rPr lang="zh-CN" altLang="en-US" sz="2400" b="1">
                <a:solidFill>
                  <a:srgbClr val="FF0000"/>
                </a:solidFill>
              </a:rPr>
              <a:t>外场作用下，半导体处于非平衡状态，就不存在统一的费米能级。</a:t>
            </a:r>
          </a:p>
        </p:txBody>
      </p:sp>
      <p:sp>
        <p:nvSpPr>
          <p:cNvPr id="3" name="Rectangle 9">
            <a:extLst>
              <a:ext uri="{FF2B5EF4-FFF2-40B4-BE49-F238E27FC236}">
                <a16:creationId xmlns:a16="http://schemas.microsoft.com/office/drawing/2014/main" id="{01AA661A-0431-43DD-AE7F-9B4461F88085}"/>
              </a:ext>
            </a:extLst>
          </p:cNvPr>
          <p:cNvSpPr>
            <a:spLocks noChangeArrowheads="1"/>
          </p:cNvSpPr>
          <p:nvPr/>
        </p:nvSpPr>
        <p:spPr bwMode="auto">
          <a:xfrm>
            <a:off x="381000" y="1844675"/>
            <a:ext cx="7848600" cy="105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7800" indent="-177800">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30000"/>
              </a:lnSpc>
              <a:buFont typeface="Wingdings" panose="05000000000000000000" pitchFamily="2" charset="2"/>
              <a:buChar char="Ø"/>
            </a:pPr>
            <a:r>
              <a:rPr lang="zh-CN" altLang="en-US" sz="2400" b="1">
                <a:latin typeface="Times New Roman" panose="02020603050405020304" pitchFamily="18" charset="0"/>
              </a:rPr>
              <a:t>非平衡的含义： －指数量上的非平衡，而在能量分布上还是平衡的（严格地说，准平衡）。</a:t>
            </a:r>
          </a:p>
        </p:txBody>
      </p:sp>
      <p:sp>
        <p:nvSpPr>
          <p:cNvPr id="4" name="Rectangle 10">
            <a:extLst>
              <a:ext uri="{FF2B5EF4-FFF2-40B4-BE49-F238E27FC236}">
                <a16:creationId xmlns:a16="http://schemas.microsoft.com/office/drawing/2014/main" id="{95525743-9BE1-4E44-A997-7539B9E80337}"/>
              </a:ext>
            </a:extLst>
          </p:cNvPr>
          <p:cNvSpPr>
            <a:spLocks noChangeArrowheads="1"/>
          </p:cNvSpPr>
          <p:nvPr/>
        </p:nvSpPr>
        <p:spPr bwMode="auto">
          <a:xfrm>
            <a:off x="452438" y="2997200"/>
            <a:ext cx="7921625"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30000"/>
              </a:lnSpc>
              <a:buFont typeface="Wingdings" panose="05000000000000000000" pitchFamily="2" charset="2"/>
              <a:buChar char="Ø"/>
            </a:pPr>
            <a:r>
              <a:rPr lang="zh-CN" altLang="en-US" sz="2400" b="1">
                <a:latin typeface="Times New Roman" panose="02020603050405020304" pitchFamily="18" charset="0"/>
              </a:rPr>
              <a:t>在一个能带范围内，热跃迁十分频繁，极短时间就能达到带内平衡。所以分别就导带和价带，各自很快处于热平衡。</a:t>
            </a:r>
          </a:p>
          <a:p>
            <a:pPr eaLnBrk="1" hangingPunct="1">
              <a:lnSpc>
                <a:spcPct val="130000"/>
              </a:lnSpc>
              <a:buFont typeface="Wingdings" panose="05000000000000000000" pitchFamily="2" charset="2"/>
              <a:buChar char="Ø"/>
            </a:pPr>
            <a:r>
              <a:rPr lang="zh-CN" altLang="en-US" sz="2400" b="1">
                <a:latin typeface="Times New Roman" panose="02020603050405020304" pitchFamily="18" charset="0"/>
              </a:rPr>
              <a:t>费米能级和统计分布函数各自仍适用。</a:t>
            </a:r>
          </a:p>
        </p:txBody>
      </p:sp>
      <p:sp>
        <p:nvSpPr>
          <p:cNvPr id="15365" name="矩形 13">
            <a:extLst>
              <a:ext uri="{FF2B5EF4-FFF2-40B4-BE49-F238E27FC236}">
                <a16:creationId xmlns:a16="http://schemas.microsoft.com/office/drawing/2014/main" id="{DF711EBB-C83C-4887-A194-964B4A55675A}"/>
              </a:ext>
            </a:extLst>
          </p:cNvPr>
          <p:cNvSpPr>
            <a:spLocks noChangeArrowheads="1"/>
          </p:cNvSpPr>
          <p:nvPr/>
        </p:nvSpPr>
        <p:spPr bwMode="auto">
          <a:xfrm>
            <a:off x="381000" y="5233988"/>
            <a:ext cx="7964488"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 typeface="Wingdings" panose="05000000000000000000" pitchFamily="2" charset="2"/>
              <a:buChar char="Ø"/>
            </a:pPr>
            <a:r>
              <a:rPr lang="zh-CN" altLang="en-US" sz="2400" b="1">
                <a:solidFill>
                  <a:srgbClr val="FF0000"/>
                </a:solidFill>
              </a:rPr>
              <a:t>准热平衡：</a:t>
            </a:r>
            <a:r>
              <a:rPr lang="zh-CN" altLang="en-US" sz="2400" b="1"/>
              <a:t>导带和价带各自内部是平衡的，用准费米能级描述这种导带电子和价带空穴各自的热平衡状态。 </a:t>
            </a:r>
          </a:p>
        </p:txBody>
      </p:sp>
    </p:spTree>
    <p:extLst>
      <p:ext uri="{BB962C8B-B14F-4D97-AF65-F5344CB8AC3E}">
        <p14:creationId xmlns:p14="http://schemas.microsoft.com/office/powerpoint/2010/main" val="3993827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4">
            <a:extLst>
              <a:ext uri="{FF2B5EF4-FFF2-40B4-BE49-F238E27FC236}">
                <a16:creationId xmlns:a16="http://schemas.microsoft.com/office/drawing/2014/main" id="{51B67868-0DFB-451A-947D-7486D1FEBBB0}"/>
              </a:ext>
            </a:extLst>
          </p:cNvPr>
          <p:cNvSpPr>
            <a:spLocks noChangeArrowheads="1"/>
          </p:cNvSpPr>
          <p:nvPr/>
        </p:nvSpPr>
        <p:spPr bwMode="auto">
          <a:xfrm>
            <a:off x="395288" y="404813"/>
            <a:ext cx="7834312" cy="246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30000"/>
              </a:lnSpc>
              <a:defRPr/>
            </a:pPr>
            <a:r>
              <a:rPr lang="zh-CN" altLang="en-US" sz="2400" b="1" dirty="0">
                <a:solidFill>
                  <a:schemeClr val="tx2"/>
                </a:solidFill>
              </a:rPr>
              <a:t>准费米能级</a:t>
            </a:r>
            <a:r>
              <a:rPr lang="zh-CN" altLang="en-US" sz="2400" b="1" dirty="0"/>
              <a:t>：导带费米能级和价带费米能级都是局部的费米能级，称为</a:t>
            </a:r>
            <a:r>
              <a:rPr lang="zh-CN" altLang="en-US" sz="2400" b="1" dirty="0">
                <a:solidFill>
                  <a:schemeClr val="tx2"/>
                </a:solidFill>
              </a:rPr>
              <a:t>准费米能级。</a:t>
            </a:r>
          </a:p>
          <a:p>
            <a:pPr eaLnBrk="1" hangingPunct="1">
              <a:lnSpc>
                <a:spcPct val="130000"/>
              </a:lnSpc>
              <a:defRPr/>
            </a:pPr>
            <a:r>
              <a:rPr lang="zh-CN" altLang="en-US" sz="2400" b="1" dirty="0">
                <a:latin typeface="+mn-lt"/>
              </a:rPr>
              <a:t>导带费米能级称为电子费米能级，</a:t>
            </a:r>
            <a:r>
              <a:rPr lang="en-US" altLang="zh-CN" sz="2400" b="1" i="1" dirty="0" err="1">
                <a:latin typeface="+mn-lt"/>
              </a:rPr>
              <a:t>E</a:t>
            </a:r>
            <a:r>
              <a:rPr lang="en-US" altLang="zh-CN" sz="2400" b="1" i="1" baseline="-25000" dirty="0" err="1">
                <a:latin typeface="+mn-lt"/>
              </a:rPr>
              <a:t>Fn</a:t>
            </a:r>
            <a:r>
              <a:rPr lang="en-US" altLang="zh-CN" sz="2400" b="1" dirty="0">
                <a:latin typeface="+mn-lt"/>
              </a:rPr>
              <a:t>,</a:t>
            </a:r>
          </a:p>
          <a:p>
            <a:pPr eaLnBrk="1" hangingPunct="1">
              <a:lnSpc>
                <a:spcPct val="130000"/>
              </a:lnSpc>
              <a:defRPr/>
            </a:pPr>
            <a:r>
              <a:rPr lang="zh-CN" altLang="en-US" sz="2400" b="1" dirty="0">
                <a:latin typeface="+mn-lt"/>
              </a:rPr>
              <a:t>价带费米能级称为空穴费米能级，</a:t>
            </a:r>
            <a:r>
              <a:rPr lang="en-US" altLang="zh-CN" sz="2400" b="1" i="1" dirty="0" err="1">
                <a:latin typeface="+mn-lt"/>
              </a:rPr>
              <a:t>E</a:t>
            </a:r>
            <a:r>
              <a:rPr lang="en-US" altLang="zh-CN" sz="2400" b="1" i="1" baseline="-25000" dirty="0" err="1">
                <a:latin typeface="+mn-lt"/>
              </a:rPr>
              <a:t>Fp</a:t>
            </a:r>
            <a:r>
              <a:rPr lang="en-US" altLang="zh-CN" sz="2400" b="1" dirty="0">
                <a:latin typeface="+mn-lt"/>
              </a:rPr>
              <a:t>,</a:t>
            </a:r>
          </a:p>
          <a:p>
            <a:pPr eaLnBrk="1" hangingPunct="1">
              <a:lnSpc>
                <a:spcPct val="130000"/>
              </a:lnSpc>
              <a:defRPr/>
            </a:pPr>
            <a:r>
              <a:rPr lang="zh-CN" altLang="en-US" sz="2400" b="1" dirty="0">
                <a:solidFill>
                  <a:schemeClr val="tx2"/>
                </a:solidFill>
              </a:rPr>
              <a:t>导带和价带的不平衡就表现为它们费米能级不重合。</a:t>
            </a:r>
          </a:p>
        </p:txBody>
      </p:sp>
      <p:sp>
        <p:nvSpPr>
          <p:cNvPr id="206853" name="Rectangle 5">
            <a:extLst>
              <a:ext uri="{FF2B5EF4-FFF2-40B4-BE49-F238E27FC236}">
                <a16:creationId xmlns:a16="http://schemas.microsoft.com/office/drawing/2014/main" id="{6FFDBE10-4156-4156-AF6F-FFF95DAEE8B9}"/>
              </a:ext>
            </a:extLst>
          </p:cNvPr>
          <p:cNvSpPr>
            <a:spLocks noChangeArrowheads="1"/>
          </p:cNvSpPr>
          <p:nvPr/>
        </p:nvSpPr>
        <p:spPr bwMode="auto">
          <a:xfrm>
            <a:off x="395288" y="2955925"/>
            <a:ext cx="2941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b="1">
                <a:solidFill>
                  <a:schemeClr val="tx2"/>
                </a:solidFill>
              </a:rPr>
              <a:t>非平衡载流子浓度为</a:t>
            </a:r>
          </a:p>
        </p:txBody>
      </p:sp>
      <p:pic>
        <p:nvPicPr>
          <p:cNvPr id="206854" name="Picture 6">
            <a:extLst>
              <a:ext uri="{FF2B5EF4-FFF2-40B4-BE49-F238E27FC236}">
                <a16:creationId xmlns:a16="http://schemas.microsoft.com/office/drawing/2014/main" id="{A691EA6A-26D5-4963-9631-6E1C92497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81400"/>
            <a:ext cx="3336925"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855" name="Picture 7">
            <a:extLst>
              <a:ext uri="{FF2B5EF4-FFF2-40B4-BE49-F238E27FC236}">
                <a16:creationId xmlns:a16="http://schemas.microsoft.com/office/drawing/2014/main" id="{6438C9E4-F01D-463A-8F81-1EAFC5AEE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5105400"/>
            <a:ext cx="3260725" cy="113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5495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6853"/>
                                        </p:tgtEl>
                                        <p:attrNameLst>
                                          <p:attrName>style.visibility</p:attrName>
                                        </p:attrNameLst>
                                      </p:cBhvr>
                                      <p:to>
                                        <p:strVal val="visible"/>
                                      </p:to>
                                    </p:set>
                                    <p:anim calcmode="lin" valueType="num">
                                      <p:cBhvr additive="base">
                                        <p:cTn id="7" dur="500" fill="hold"/>
                                        <p:tgtEl>
                                          <p:spTgt spid="206853"/>
                                        </p:tgtEl>
                                        <p:attrNameLst>
                                          <p:attrName>ppt_x</p:attrName>
                                        </p:attrNameLst>
                                      </p:cBhvr>
                                      <p:tavLst>
                                        <p:tav tm="0">
                                          <p:val>
                                            <p:strVal val="0-#ppt_w/2"/>
                                          </p:val>
                                        </p:tav>
                                        <p:tav tm="100000">
                                          <p:val>
                                            <p:strVal val="#ppt_x"/>
                                          </p:val>
                                        </p:tav>
                                      </p:tavLst>
                                    </p:anim>
                                    <p:anim calcmode="lin" valueType="num">
                                      <p:cBhvr additive="base">
                                        <p:cTn id="8" dur="500" fill="hold"/>
                                        <p:tgtEl>
                                          <p:spTgt spid="20685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06854"/>
                                        </p:tgtEl>
                                        <p:attrNameLst>
                                          <p:attrName>style.visibility</p:attrName>
                                        </p:attrNameLst>
                                      </p:cBhvr>
                                      <p:to>
                                        <p:strVal val="visible"/>
                                      </p:to>
                                    </p:set>
                                    <p:anim calcmode="lin" valueType="num">
                                      <p:cBhvr additive="base">
                                        <p:cTn id="13" dur="500" fill="hold"/>
                                        <p:tgtEl>
                                          <p:spTgt spid="206854"/>
                                        </p:tgtEl>
                                        <p:attrNameLst>
                                          <p:attrName>ppt_x</p:attrName>
                                        </p:attrNameLst>
                                      </p:cBhvr>
                                      <p:tavLst>
                                        <p:tav tm="0">
                                          <p:val>
                                            <p:strVal val="0-#ppt_w/2"/>
                                          </p:val>
                                        </p:tav>
                                        <p:tav tm="100000">
                                          <p:val>
                                            <p:strVal val="#ppt_x"/>
                                          </p:val>
                                        </p:tav>
                                      </p:tavLst>
                                    </p:anim>
                                    <p:anim calcmode="lin" valueType="num">
                                      <p:cBhvr additive="base">
                                        <p:cTn id="14" dur="500" fill="hold"/>
                                        <p:tgtEl>
                                          <p:spTgt spid="20685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06855"/>
                                        </p:tgtEl>
                                        <p:attrNameLst>
                                          <p:attrName>style.visibility</p:attrName>
                                        </p:attrNameLst>
                                      </p:cBhvr>
                                      <p:to>
                                        <p:strVal val="visible"/>
                                      </p:to>
                                    </p:set>
                                    <p:anim calcmode="lin" valueType="num">
                                      <p:cBhvr additive="base">
                                        <p:cTn id="19" dur="500" fill="hold"/>
                                        <p:tgtEl>
                                          <p:spTgt spid="206855"/>
                                        </p:tgtEl>
                                        <p:attrNameLst>
                                          <p:attrName>ppt_x</p:attrName>
                                        </p:attrNameLst>
                                      </p:cBhvr>
                                      <p:tavLst>
                                        <p:tav tm="0">
                                          <p:val>
                                            <p:strVal val="0-#ppt_w/2"/>
                                          </p:val>
                                        </p:tav>
                                        <p:tav tm="100000">
                                          <p:val>
                                            <p:strVal val="#ppt_x"/>
                                          </p:val>
                                        </p:tav>
                                      </p:tavLst>
                                    </p:anim>
                                    <p:anim calcmode="lin" valueType="num">
                                      <p:cBhvr additive="base">
                                        <p:cTn id="20" dur="500" fill="hold"/>
                                        <p:tgtEl>
                                          <p:spTgt spid="2068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a:extLst>
              <a:ext uri="{FF2B5EF4-FFF2-40B4-BE49-F238E27FC236}">
                <a16:creationId xmlns:a16="http://schemas.microsoft.com/office/drawing/2014/main" id="{BC0C59AA-A995-4BCE-8061-6ABD41B5CABE}"/>
              </a:ext>
            </a:extLst>
          </p:cNvPr>
          <p:cNvSpPr>
            <a:spLocks noChangeArrowheads="1"/>
          </p:cNvSpPr>
          <p:nvPr/>
        </p:nvSpPr>
        <p:spPr bwMode="auto">
          <a:xfrm>
            <a:off x="395288" y="423863"/>
            <a:ext cx="3794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400" b="1" dirty="0">
                <a:solidFill>
                  <a:schemeClr val="tx2"/>
                </a:solidFill>
                <a:latin typeface="+mn-lt"/>
              </a:rPr>
              <a:t>n</a:t>
            </a:r>
            <a:r>
              <a:rPr lang="zh-CN" altLang="en-US" sz="2400" b="1" dirty="0">
                <a:solidFill>
                  <a:schemeClr val="tx2"/>
                </a:solidFill>
                <a:latin typeface="+mn-lt"/>
              </a:rPr>
              <a:t>、</a:t>
            </a:r>
            <a:r>
              <a:rPr lang="en-US" altLang="zh-CN" sz="2400" b="1" dirty="0">
                <a:solidFill>
                  <a:schemeClr val="tx2"/>
                </a:solidFill>
                <a:latin typeface="+mn-lt"/>
              </a:rPr>
              <a:t>n</a:t>
            </a:r>
            <a:r>
              <a:rPr lang="en-US" altLang="zh-CN" sz="2400" b="1" baseline="-25000" dirty="0">
                <a:solidFill>
                  <a:schemeClr val="tx2"/>
                </a:solidFill>
                <a:latin typeface="+mn-lt"/>
              </a:rPr>
              <a:t>0</a:t>
            </a:r>
            <a:r>
              <a:rPr lang="en-US" altLang="zh-CN" sz="2400" b="1" dirty="0">
                <a:solidFill>
                  <a:schemeClr val="tx2"/>
                </a:solidFill>
                <a:latin typeface="+mn-lt"/>
              </a:rPr>
              <a:t>, p</a:t>
            </a:r>
            <a:r>
              <a:rPr lang="zh-CN" altLang="en-US" sz="2400" b="1" dirty="0">
                <a:solidFill>
                  <a:schemeClr val="tx2"/>
                </a:solidFill>
                <a:latin typeface="+mn-lt"/>
              </a:rPr>
              <a:t>、</a:t>
            </a:r>
            <a:r>
              <a:rPr lang="en-US" altLang="zh-CN" sz="2400" b="1" dirty="0">
                <a:solidFill>
                  <a:schemeClr val="tx2"/>
                </a:solidFill>
                <a:latin typeface="+mn-lt"/>
              </a:rPr>
              <a:t>p</a:t>
            </a:r>
            <a:r>
              <a:rPr lang="en-US" altLang="zh-CN" sz="2400" b="1" baseline="-25000" dirty="0">
                <a:solidFill>
                  <a:schemeClr val="tx2"/>
                </a:solidFill>
                <a:latin typeface="+mn-lt"/>
              </a:rPr>
              <a:t>0</a:t>
            </a:r>
            <a:r>
              <a:rPr lang="zh-CN" altLang="en-US" sz="2400" b="1" dirty="0">
                <a:solidFill>
                  <a:schemeClr val="tx2"/>
                </a:solidFill>
                <a:latin typeface="+mn-lt"/>
              </a:rPr>
              <a:t>间的关系为：</a:t>
            </a:r>
          </a:p>
        </p:txBody>
      </p:sp>
      <p:graphicFrame>
        <p:nvGraphicFramePr>
          <p:cNvPr id="17411" name="Object 5">
            <a:extLst>
              <a:ext uri="{FF2B5EF4-FFF2-40B4-BE49-F238E27FC236}">
                <a16:creationId xmlns:a16="http://schemas.microsoft.com/office/drawing/2014/main" id="{8B162D26-C4E4-45E4-8E42-715D773C11B1}"/>
              </a:ext>
            </a:extLst>
          </p:cNvPr>
          <p:cNvGraphicFramePr>
            <a:graphicFrameLocks noChangeAspect="1"/>
          </p:cNvGraphicFramePr>
          <p:nvPr/>
        </p:nvGraphicFramePr>
        <p:xfrm>
          <a:off x="381000" y="990600"/>
          <a:ext cx="6135688" cy="969963"/>
        </p:xfrm>
        <a:graphic>
          <a:graphicData uri="http://schemas.openxmlformats.org/presentationml/2006/ole">
            <mc:AlternateContent xmlns:mc="http://schemas.openxmlformats.org/markup-compatibility/2006">
              <mc:Choice xmlns:v="urn:schemas-microsoft-com:vml" Requires="v">
                <p:oleObj spid="_x0000_s187514" name="Equation" r:id="rId3" imgW="2730500" imgH="431800" progId="Equation.3">
                  <p:embed/>
                </p:oleObj>
              </mc:Choice>
              <mc:Fallback>
                <p:oleObj name="Equation" r:id="rId3" imgW="2730500" imgH="431800" progId="Equation.3">
                  <p:embed/>
                  <p:pic>
                    <p:nvPicPr>
                      <p:cNvPr id="17411" name="Object 5">
                        <a:extLst>
                          <a:ext uri="{FF2B5EF4-FFF2-40B4-BE49-F238E27FC236}">
                            <a16:creationId xmlns:a16="http://schemas.microsoft.com/office/drawing/2014/main" id="{8B162D26-C4E4-45E4-8E42-715D773C1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90600"/>
                        <a:ext cx="6135688"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7878" name="Object 6">
            <a:extLst>
              <a:ext uri="{FF2B5EF4-FFF2-40B4-BE49-F238E27FC236}">
                <a16:creationId xmlns:a16="http://schemas.microsoft.com/office/drawing/2014/main" id="{C3D7837C-15A3-4528-8CC7-C265090C0D6E}"/>
              </a:ext>
            </a:extLst>
          </p:cNvPr>
          <p:cNvGraphicFramePr>
            <a:graphicFrameLocks noChangeAspect="1"/>
          </p:cNvGraphicFramePr>
          <p:nvPr/>
        </p:nvGraphicFramePr>
        <p:xfrm>
          <a:off x="381000" y="3265488"/>
          <a:ext cx="5867400" cy="973137"/>
        </p:xfrm>
        <a:graphic>
          <a:graphicData uri="http://schemas.openxmlformats.org/presentationml/2006/ole">
            <mc:AlternateContent xmlns:mc="http://schemas.openxmlformats.org/markup-compatibility/2006">
              <mc:Choice xmlns:v="urn:schemas-microsoft-com:vml" Requires="v">
                <p:oleObj spid="_x0000_s187515" name="Equation" r:id="rId5" imgW="2755900" imgH="457200" progId="Equation.3">
                  <p:embed/>
                </p:oleObj>
              </mc:Choice>
              <mc:Fallback>
                <p:oleObj name="Equation" r:id="rId5" imgW="2755900" imgH="457200" progId="Equation.3">
                  <p:embed/>
                  <p:pic>
                    <p:nvPicPr>
                      <p:cNvPr id="207878" name="Object 6">
                        <a:extLst>
                          <a:ext uri="{FF2B5EF4-FFF2-40B4-BE49-F238E27FC236}">
                            <a16:creationId xmlns:a16="http://schemas.microsoft.com/office/drawing/2014/main" id="{C3D7837C-15A3-4528-8CC7-C265090C0D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265488"/>
                        <a:ext cx="5867400" cy="973137"/>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879" name="Text Box 7">
            <a:extLst>
              <a:ext uri="{FF2B5EF4-FFF2-40B4-BE49-F238E27FC236}">
                <a16:creationId xmlns:a16="http://schemas.microsoft.com/office/drawing/2014/main" id="{C5D4D4D3-D663-41C4-B11B-30B1BFA92BC1}"/>
              </a:ext>
            </a:extLst>
          </p:cNvPr>
          <p:cNvSpPr txBox="1">
            <a:spLocks noChangeArrowheads="1"/>
          </p:cNvSpPr>
          <p:nvPr/>
        </p:nvSpPr>
        <p:spPr bwMode="auto">
          <a:xfrm>
            <a:off x="179388" y="5637213"/>
            <a:ext cx="7559675" cy="83099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b="1" dirty="0">
                <a:latin typeface="+mn-lt"/>
              </a:rPr>
              <a:t>无论是电子还是空穴，非平衡载流子越多，准费米能级偏离</a:t>
            </a:r>
            <a:r>
              <a:rPr lang="en-US" altLang="zh-CN" sz="2400" b="1" dirty="0">
                <a:latin typeface="+mn-lt"/>
              </a:rPr>
              <a:t>E</a:t>
            </a:r>
            <a:r>
              <a:rPr lang="en-US" altLang="zh-CN" sz="2400" b="1" baseline="-25000" dirty="0">
                <a:latin typeface="+mn-lt"/>
              </a:rPr>
              <a:t>F</a:t>
            </a:r>
            <a:r>
              <a:rPr lang="zh-CN" altLang="en-US" sz="2400" b="1" dirty="0">
                <a:latin typeface="+mn-lt"/>
              </a:rPr>
              <a:t>就越远。但两者的偏离是有差别的。</a:t>
            </a:r>
          </a:p>
        </p:txBody>
      </p:sp>
      <p:graphicFrame>
        <p:nvGraphicFramePr>
          <p:cNvPr id="207882" name="Object 10">
            <a:extLst>
              <a:ext uri="{FF2B5EF4-FFF2-40B4-BE49-F238E27FC236}">
                <a16:creationId xmlns:a16="http://schemas.microsoft.com/office/drawing/2014/main" id="{61D262BB-5B38-4AF3-8222-AB7A9A0CB6A8}"/>
              </a:ext>
            </a:extLst>
          </p:cNvPr>
          <p:cNvGraphicFramePr>
            <a:graphicFrameLocks noChangeAspect="1"/>
          </p:cNvGraphicFramePr>
          <p:nvPr/>
        </p:nvGraphicFramePr>
        <p:xfrm>
          <a:off x="1862138" y="2070100"/>
          <a:ext cx="3246437" cy="1031875"/>
        </p:xfrm>
        <a:graphic>
          <a:graphicData uri="http://schemas.openxmlformats.org/presentationml/2006/ole">
            <mc:AlternateContent xmlns:mc="http://schemas.openxmlformats.org/markup-compatibility/2006">
              <mc:Choice xmlns:v="urn:schemas-microsoft-com:vml" Requires="v">
                <p:oleObj spid="_x0000_s187516" name="Equation" r:id="rId7" imgW="1358310" imgH="431613" progId="Equation.DSMT4">
                  <p:embed/>
                </p:oleObj>
              </mc:Choice>
              <mc:Fallback>
                <p:oleObj name="Equation" r:id="rId7" imgW="1358310" imgH="431613" progId="Equation.DSMT4">
                  <p:embed/>
                  <p:pic>
                    <p:nvPicPr>
                      <p:cNvPr id="207882" name="Object 10">
                        <a:extLst>
                          <a:ext uri="{FF2B5EF4-FFF2-40B4-BE49-F238E27FC236}">
                            <a16:creationId xmlns:a16="http://schemas.microsoft.com/office/drawing/2014/main" id="{61D262BB-5B38-4AF3-8222-AB7A9A0CB6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2138" y="2070100"/>
                        <a:ext cx="3246437" cy="1031875"/>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7883" name="Object 11">
            <a:extLst>
              <a:ext uri="{FF2B5EF4-FFF2-40B4-BE49-F238E27FC236}">
                <a16:creationId xmlns:a16="http://schemas.microsoft.com/office/drawing/2014/main" id="{43F45F66-CD16-4AE3-ACA3-D66B2A5BCD33}"/>
              </a:ext>
            </a:extLst>
          </p:cNvPr>
          <p:cNvGraphicFramePr>
            <a:graphicFrameLocks noChangeAspect="1"/>
          </p:cNvGraphicFramePr>
          <p:nvPr>
            <p:extLst>
              <p:ext uri="{D42A27DB-BD31-4B8C-83A1-F6EECF244321}">
                <p14:modId xmlns:p14="http://schemas.microsoft.com/office/powerpoint/2010/main" val="3571444294"/>
              </p:ext>
            </p:extLst>
          </p:nvPr>
        </p:nvGraphicFramePr>
        <p:xfrm>
          <a:off x="1690688" y="4402138"/>
          <a:ext cx="3248025" cy="1071562"/>
        </p:xfrm>
        <a:graphic>
          <a:graphicData uri="http://schemas.openxmlformats.org/presentationml/2006/ole">
            <mc:AlternateContent xmlns:mc="http://schemas.openxmlformats.org/markup-compatibility/2006">
              <mc:Choice xmlns:v="urn:schemas-microsoft-com:vml" Requires="v">
                <p:oleObj spid="_x0000_s187517" name="Equation" r:id="rId9" imgW="1384300" imgH="457200" progId="Equation.3">
                  <p:embed/>
                </p:oleObj>
              </mc:Choice>
              <mc:Fallback>
                <p:oleObj name="Equation" r:id="rId9" imgW="1384300" imgH="457200" progId="Equation.3">
                  <p:embed/>
                  <p:pic>
                    <p:nvPicPr>
                      <p:cNvPr id="207883" name="Object 11">
                        <a:extLst>
                          <a:ext uri="{FF2B5EF4-FFF2-40B4-BE49-F238E27FC236}">
                            <a16:creationId xmlns:a16="http://schemas.microsoft.com/office/drawing/2014/main" id="{43F45F66-CD16-4AE3-ACA3-D66B2A5BCD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0688" y="4402138"/>
                        <a:ext cx="3248025" cy="1071562"/>
                      </a:xfrm>
                      <a:prstGeom prst="rect">
                        <a:avLst/>
                      </a:prstGeom>
                      <a:solidFill>
                        <a:schemeClr val="accent5">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4164081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07882"/>
                                        </p:tgtEl>
                                        <p:attrNameLst>
                                          <p:attrName>style.visibility</p:attrName>
                                        </p:attrNameLst>
                                      </p:cBhvr>
                                      <p:to>
                                        <p:strVal val="visible"/>
                                      </p:to>
                                    </p:set>
                                    <p:anim calcmode="lin" valueType="num">
                                      <p:cBhvr additive="base">
                                        <p:cTn id="7" dur="500" fill="hold"/>
                                        <p:tgtEl>
                                          <p:spTgt spid="207882"/>
                                        </p:tgtEl>
                                        <p:attrNameLst>
                                          <p:attrName>ppt_x</p:attrName>
                                        </p:attrNameLst>
                                      </p:cBhvr>
                                      <p:tavLst>
                                        <p:tav tm="0">
                                          <p:val>
                                            <p:strVal val="0-#ppt_w/2"/>
                                          </p:val>
                                        </p:tav>
                                        <p:tav tm="100000">
                                          <p:val>
                                            <p:strVal val="#ppt_x"/>
                                          </p:val>
                                        </p:tav>
                                      </p:tavLst>
                                    </p:anim>
                                    <p:anim calcmode="lin" valueType="num">
                                      <p:cBhvr additive="base">
                                        <p:cTn id="8" dur="500" fill="hold"/>
                                        <p:tgtEl>
                                          <p:spTgt spid="2078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07878"/>
                                        </p:tgtEl>
                                        <p:attrNameLst>
                                          <p:attrName>style.visibility</p:attrName>
                                        </p:attrNameLst>
                                      </p:cBhvr>
                                      <p:to>
                                        <p:strVal val="visible"/>
                                      </p:to>
                                    </p:set>
                                    <p:anim calcmode="lin" valueType="num">
                                      <p:cBhvr additive="base">
                                        <p:cTn id="13" dur="500" fill="hold"/>
                                        <p:tgtEl>
                                          <p:spTgt spid="207878"/>
                                        </p:tgtEl>
                                        <p:attrNameLst>
                                          <p:attrName>ppt_x</p:attrName>
                                        </p:attrNameLst>
                                      </p:cBhvr>
                                      <p:tavLst>
                                        <p:tav tm="0">
                                          <p:val>
                                            <p:strVal val="0-#ppt_w/2"/>
                                          </p:val>
                                        </p:tav>
                                        <p:tav tm="100000">
                                          <p:val>
                                            <p:strVal val="#ppt_x"/>
                                          </p:val>
                                        </p:tav>
                                      </p:tavLst>
                                    </p:anim>
                                    <p:anim calcmode="lin" valueType="num">
                                      <p:cBhvr additive="base">
                                        <p:cTn id="14" dur="500" fill="hold"/>
                                        <p:tgtEl>
                                          <p:spTgt spid="20787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07883"/>
                                        </p:tgtEl>
                                        <p:attrNameLst>
                                          <p:attrName>style.visibility</p:attrName>
                                        </p:attrNameLst>
                                      </p:cBhvr>
                                      <p:to>
                                        <p:strVal val="visible"/>
                                      </p:to>
                                    </p:set>
                                    <p:anim calcmode="lin" valueType="num">
                                      <p:cBhvr additive="base">
                                        <p:cTn id="19" dur="500" fill="hold"/>
                                        <p:tgtEl>
                                          <p:spTgt spid="207883"/>
                                        </p:tgtEl>
                                        <p:attrNameLst>
                                          <p:attrName>ppt_x</p:attrName>
                                        </p:attrNameLst>
                                      </p:cBhvr>
                                      <p:tavLst>
                                        <p:tav tm="0">
                                          <p:val>
                                            <p:strVal val="0-#ppt_w/2"/>
                                          </p:val>
                                        </p:tav>
                                        <p:tav tm="100000">
                                          <p:val>
                                            <p:strVal val="#ppt_x"/>
                                          </p:val>
                                        </p:tav>
                                      </p:tavLst>
                                    </p:anim>
                                    <p:anim calcmode="lin" valueType="num">
                                      <p:cBhvr additive="base">
                                        <p:cTn id="20" dur="500" fill="hold"/>
                                        <p:tgtEl>
                                          <p:spTgt spid="20788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7879"/>
                                        </p:tgtEl>
                                        <p:attrNameLst>
                                          <p:attrName>style.visibility</p:attrName>
                                        </p:attrNameLst>
                                      </p:cBhvr>
                                      <p:to>
                                        <p:strVal val="visible"/>
                                      </p:to>
                                    </p:set>
                                    <p:anim calcmode="lin" valueType="num">
                                      <p:cBhvr additive="base">
                                        <p:cTn id="25" dur="500" fill="hold"/>
                                        <p:tgtEl>
                                          <p:spTgt spid="207879"/>
                                        </p:tgtEl>
                                        <p:attrNameLst>
                                          <p:attrName>ppt_x</p:attrName>
                                        </p:attrNameLst>
                                      </p:cBhvr>
                                      <p:tavLst>
                                        <p:tav tm="0">
                                          <p:val>
                                            <p:strVal val="0-#ppt_w/2"/>
                                          </p:val>
                                        </p:tav>
                                        <p:tav tm="100000">
                                          <p:val>
                                            <p:strVal val="#ppt_x"/>
                                          </p:val>
                                        </p:tav>
                                      </p:tavLst>
                                    </p:anim>
                                    <p:anim calcmode="lin" valueType="num">
                                      <p:cBhvr additive="base">
                                        <p:cTn id="26" dur="500" fill="hold"/>
                                        <p:tgtEl>
                                          <p:spTgt spid="2078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9"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Documents and Settings\Administrator\桌面\2012应用物理-半导体物理与器件\PPT\半导体物理例题\1-11b+1-12+1-13a.jpg">
            <a:extLst>
              <a:ext uri="{FF2B5EF4-FFF2-40B4-BE49-F238E27FC236}">
                <a16:creationId xmlns:a16="http://schemas.microsoft.com/office/drawing/2014/main" id="{B0E1E2F1-08D0-4D34-889C-4899A826F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72" t="30579" r="13931" b="61777"/>
          <a:stretch>
            <a:fillRect/>
          </a:stretch>
        </p:blipFill>
        <p:spPr bwMode="auto">
          <a:xfrm>
            <a:off x="0" y="228600"/>
            <a:ext cx="9144000"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2" descr="C:\Documents and Settings\Administrator\桌面\2012应用物理-半导体物理与器件\PPT\半导体物理例题\1-11b+1-12+1-13a.jpg">
            <a:extLst>
              <a:ext uri="{FF2B5EF4-FFF2-40B4-BE49-F238E27FC236}">
                <a16:creationId xmlns:a16="http://schemas.microsoft.com/office/drawing/2014/main" id="{78892C9F-7F71-4A16-9868-DFCB482A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752" t="38223" r="17999" b="39259"/>
          <a:stretch>
            <a:fillRect/>
          </a:stretch>
        </p:blipFill>
        <p:spPr bwMode="auto">
          <a:xfrm>
            <a:off x="152400" y="1447800"/>
            <a:ext cx="858678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矩形 3">
            <a:extLst>
              <a:ext uri="{FF2B5EF4-FFF2-40B4-BE49-F238E27FC236}">
                <a16:creationId xmlns:a16="http://schemas.microsoft.com/office/drawing/2014/main" id="{51B9AA50-2552-4D00-AC63-82BF581E6A41}"/>
              </a:ext>
            </a:extLst>
          </p:cNvPr>
          <p:cNvSpPr>
            <a:spLocks noChangeArrowheads="1"/>
          </p:cNvSpPr>
          <p:nvPr/>
        </p:nvSpPr>
        <p:spPr bwMode="auto">
          <a:xfrm>
            <a:off x="228600" y="5257800"/>
            <a:ext cx="8686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 typeface="Wingdings" panose="05000000000000000000" pitchFamily="2" charset="2"/>
              <a:buChar char="Ø"/>
            </a:pPr>
            <a:r>
              <a:rPr lang="zh-CN" altLang="en-US" sz="2000" b="1"/>
              <a:t>在小注入条件下，由于多子电子的浓度变化不大，</a:t>
            </a:r>
            <a:r>
              <a:rPr lang="en-US" altLang="zh-CN" sz="2000" b="1" i="1"/>
              <a:t>E</a:t>
            </a:r>
            <a:r>
              <a:rPr lang="en-US" altLang="zh-CN" sz="2000" b="1" i="1" baseline="-25000"/>
              <a:t>Fn</a:t>
            </a:r>
            <a:r>
              <a:rPr lang="zh-CN" altLang="en-US" sz="2000" b="1"/>
              <a:t>只有很小改变</a:t>
            </a:r>
          </a:p>
          <a:p>
            <a:pPr eaLnBrk="1" hangingPunct="1">
              <a:lnSpc>
                <a:spcPct val="130000"/>
              </a:lnSpc>
              <a:spcBef>
                <a:spcPct val="0"/>
              </a:spcBef>
              <a:buFont typeface="Wingdings" panose="05000000000000000000" pitchFamily="2" charset="2"/>
              <a:buChar char="Ø"/>
            </a:pPr>
            <a:r>
              <a:rPr lang="zh-CN" altLang="en-US" sz="2000" b="1"/>
              <a:t>由于少子空穴的浓度变化大，</a:t>
            </a:r>
            <a:r>
              <a:rPr lang="en-US" altLang="zh-CN" sz="2000" b="1" i="1"/>
              <a:t>E</a:t>
            </a:r>
            <a:r>
              <a:rPr lang="en-US" altLang="zh-CN" sz="2000" b="1" i="1" baseline="-25000"/>
              <a:t>Fp</a:t>
            </a:r>
            <a:r>
              <a:rPr lang="zh-CN" altLang="en-US" sz="2000" b="1"/>
              <a:t>变化很大</a:t>
            </a:r>
          </a:p>
        </p:txBody>
      </p:sp>
    </p:spTree>
    <p:extLst>
      <p:ext uri="{BB962C8B-B14F-4D97-AF65-F5344CB8AC3E}">
        <p14:creationId xmlns:p14="http://schemas.microsoft.com/office/powerpoint/2010/main" val="1449717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8">
            <a:extLst>
              <a:ext uri="{FF2B5EF4-FFF2-40B4-BE49-F238E27FC236}">
                <a16:creationId xmlns:a16="http://schemas.microsoft.com/office/drawing/2014/main" id="{64A0520A-AAFF-4D42-B51B-23DD6B84A646}"/>
              </a:ext>
            </a:extLst>
          </p:cNvPr>
          <p:cNvSpPr>
            <a:spLocks noChangeArrowheads="1"/>
          </p:cNvSpPr>
          <p:nvPr/>
        </p:nvSpPr>
        <p:spPr bwMode="auto">
          <a:xfrm>
            <a:off x="0" y="4411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sp>
        <p:nvSpPr>
          <p:cNvPr id="19459" name="Rectangle 9">
            <a:extLst>
              <a:ext uri="{FF2B5EF4-FFF2-40B4-BE49-F238E27FC236}">
                <a16:creationId xmlns:a16="http://schemas.microsoft.com/office/drawing/2014/main" id="{EEDD03F2-7370-4C95-B2BE-F0BE2F415AEF}"/>
              </a:ext>
            </a:extLst>
          </p:cNvPr>
          <p:cNvSpPr>
            <a:spLocks noChangeArrowheads="1"/>
          </p:cNvSpPr>
          <p:nvPr/>
        </p:nvSpPr>
        <p:spPr bwMode="auto">
          <a:xfrm>
            <a:off x="266700" y="981075"/>
            <a:ext cx="4724400"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65048" bIns="165048" anchor="ctr">
            <a:spAutoFit/>
          </a:bodyPr>
          <a:lstStyle>
            <a:lvl1pPr marL="177800" indent="-1778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 typeface="Wingdings" panose="05000000000000000000" pitchFamily="2" charset="2"/>
              <a:buNone/>
            </a:pPr>
            <a:r>
              <a:rPr lang="zh-CN" altLang="en-US" sz="2400" b="1"/>
              <a:t>例：</a:t>
            </a:r>
            <a:r>
              <a:rPr lang="en-US" altLang="zh-CN" sz="2400" b="1"/>
              <a:t>N</a:t>
            </a:r>
            <a:r>
              <a:rPr lang="zh-CN" altLang="en-US" sz="2400" b="1"/>
              <a:t>型</a:t>
            </a:r>
            <a:r>
              <a:rPr lang="en-US" altLang="zh-CN" sz="2400" b="1"/>
              <a:t>Si</a:t>
            </a:r>
            <a:r>
              <a:rPr lang="zh-CN" altLang="en-US" sz="2400" b="1"/>
              <a:t>，掺杂浓度</a:t>
            </a:r>
            <a:r>
              <a:rPr lang="en-US" altLang="zh-CN" sz="2400" b="1" i="1"/>
              <a:t>N</a:t>
            </a:r>
            <a:r>
              <a:rPr lang="en-US" altLang="zh-CN" sz="2400" b="1" i="1" baseline="-25000"/>
              <a:t>d</a:t>
            </a:r>
            <a:r>
              <a:rPr lang="en-US" altLang="zh-CN" sz="2400" b="1"/>
              <a:t>=1×15cm</a:t>
            </a:r>
            <a:r>
              <a:rPr lang="en-US" altLang="zh-CN" sz="2400" b="1" baseline="30000"/>
              <a:t>-3</a:t>
            </a:r>
            <a:r>
              <a:rPr lang="zh-CN" altLang="en-US" sz="2400" b="1"/>
              <a:t>，</a:t>
            </a:r>
          </a:p>
          <a:p>
            <a:pPr eaLnBrk="1" hangingPunct="1">
              <a:lnSpc>
                <a:spcPct val="130000"/>
              </a:lnSpc>
              <a:spcBef>
                <a:spcPct val="0"/>
              </a:spcBef>
              <a:buFont typeface="Wingdings" panose="05000000000000000000" pitchFamily="2" charset="2"/>
              <a:buChar char="Ø"/>
            </a:pPr>
            <a:r>
              <a:rPr lang="zh-CN" altLang="en-US" sz="2400" b="1"/>
              <a:t>本征载流子：</a:t>
            </a:r>
            <a:r>
              <a:rPr lang="en-US" altLang="zh-CN" sz="2400" b="1" i="1"/>
              <a:t>n</a:t>
            </a:r>
            <a:r>
              <a:rPr lang="en-US" altLang="zh-CN" sz="2400" b="1" i="1" baseline="-25000"/>
              <a:t>i</a:t>
            </a:r>
            <a:r>
              <a:rPr lang="en-US" altLang="zh-CN" sz="2400" b="1"/>
              <a:t>=1×10cm</a:t>
            </a:r>
            <a:r>
              <a:rPr lang="en-US" altLang="zh-CN" sz="2400" b="1" baseline="30000"/>
              <a:t>-3</a:t>
            </a:r>
          </a:p>
          <a:p>
            <a:pPr eaLnBrk="1" hangingPunct="1">
              <a:lnSpc>
                <a:spcPct val="130000"/>
              </a:lnSpc>
              <a:spcBef>
                <a:spcPct val="0"/>
              </a:spcBef>
              <a:buFont typeface="Wingdings" panose="05000000000000000000" pitchFamily="2" charset="2"/>
              <a:buChar char="Ø"/>
            </a:pPr>
            <a:r>
              <a:rPr lang="zh-CN" altLang="en-US" sz="2400" b="1"/>
              <a:t>过剩载流子：</a:t>
            </a:r>
            <a:r>
              <a:rPr lang="en-US" altLang="zh-CN" sz="2400" b="1"/>
              <a:t>Δ</a:t>
            </a:r>
            <a:r>
              <a:rPr lang="en-US" altLang="zh-CN" sz="2400" b="1" i="1"/>
              <a:t>n</a:t>
            </a:r>
            <a:r>
              <a:rPr lang="en-US" altLang="zh-CN" sz="2400" b="1"/>
              <a:t>=Δ</a:t>
            </a:r>
            <a:r>
              <a:rPr lang="en-US" altLang="zh-CN" sz="2400" b="1" i="1" u="sng"/>
              <a:t>p</a:t>
            </a:r>
            <a:r>
              <a:rPr lang="en-US" altLang="zh-CN" sz="2400" b="1"/>
              <a:t>=1×13cm</a:t>
            </a:r>
            <a:r>
              <a:rPr lang="en-US" altLang="zh-CN" sz="2400" b="1" baseline="30000"/>
              <a:t>-3</a:t>
            </a:r>
            <a:endParaRPr lang="en-US" altLang="zh-CN" sz="2400" b="1"/>
          </a:p>
          <a:p>
            <a:pPr eaLnBrk="1" hangingPunct="1">
              <a:lnSpc>
                <a:spcPct val="130000"/>
              </a:lnSpc>
              <a:spcBef>
                <a:spcPct val="0"/>
              </a:spcBef>
              <a:buFont typeface="Wingdings" panose="05000000000000000000" pitchFamily="2" charset="2"/>
              <a:buChar char="Ø"/>
            </a:pPr>
            <a:r>
              <a:rPr lang="zh-CN" altLang="en-US" sz="2400" b="1"/>
              <a:t>在小注入条件下，由于多子电子的浓度变化不大，</a:t>
            </a:r>
            <a:r>
              <a:rPr lang="en-US" altLang="zh-CN" sz="2400" b="1" i="1"/>
              <a:t>E</a:t>
            </a:r>
            <a:r>
              <a:rPr lang="en-US" altLang="zh-CN" sz="2400" b="1" i="1" baseline="-25000"/>
              <a:t>Fn</a:t>
            </a:r>
            <a:r>
              <a:rPr lang="zh-CN" altLang="en-US" sz="2400" b="1"/>
              <a:t>只有很小改变</a:t>
            </a:r>
          </a:p>
          <a:p>
            <a:pPr eaLnBrk="1" hangingPunct="1">
              <a:lnSpc>
                <a:spcPct val="130000"/>
              </a:lnSpc>
              <a:spcBef>
                <a:spcPct val="0"/>
              </a:spcBef>
              <a:buFont typeface="Wingdings" panose="05000000000000000000" pitchFamily="2" charset="2"/>
              <a:buChar char="Ø"/>
            </a:pPr>
            <a:r>
              <a:rPr lang="zh-CN" altLang="en-US" sz="2400" b="1"/>
              <a:t>由于少子空穴的浓度变化大，</a:t>
            </a:r>
            <a:r>
              <a:rPr lang="en-US" altLang="zh-CN" sz="2400" b="1" i="1"/>
              <a:t>E</a:t>
            </a:r>
            <a:r>
              <a:rPr lang="en-US" altLang="zh-CN" sz="2400" b="1" i="1" baseline="-25000"/>
              <a:t>Fp</a:t>
            </a:r>
            <a:r>
              <a:rPr lang="zh-CN" altLang="en-US" sz="2400" b="1"/>
              <a:t>变化很大</a:t>
            </a:r>
          </a:p>
        </p:txBody>
      </p:sp>
      <p:pic>
        <p:nvPicPr>
          <p:cNvPr id="19460" name="Picture 11" descr="图片a3">
            <a:extLst>
              <a:ext uri="{FF2B5EF4-FFF2-40B4-BE49-F238E27FC236}">
                <a16:creationId xmlns:a16="http://schemas.microsoft.com/office/drawing/2014/main" id="{3BFD63AB-A606-4E9F-9B39-461B62AF1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781"/>
          <a:stretch>
            <a:fillRect/>
          </a:stretch>
        </p:blipFill>
        <p:spPr bwMode="auto">
          <a:xfrm>
            <a:off x="5257800" y="3505200"/>
            <a:ext cx="3505200" cy="281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2" descr="图片a3">
            <a:extLst>
              <a:ext uri="{FF2B5EF4-FFF2-40B4-BE49-F238E27FC236}">
                <a16:creationId xmlns:a16="http://schemas.microsoft.com/office/drawing/2014/main" id="{21A04F3B-D0EA-4AF8-86A7-F8E534BC0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0406"/>
          <a:stretch>
            <a:fillRect/>
          </a:stretch>
        </p:blipFill>
        <p:spPr bwMode="auto">
          <a:xfrm>
            <a:off x="5181600" y="457200"/>
            <a:ext cx="3276600"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9547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3FE1EA7-7151-4234-8F5B-80FB2FF8D2B0}"/>
              </a:ext>
            </a:extLst>
          </p:cNvPr>
          <p:cNvSpPr>
            <a:spLocks noGrp="1" noChangeArrowheads="1"/>
          </p:cNvSpPr>
          <p:nvPr>
            <p:ph type="ctrTitle"/>
          </p:nvPr>
        </p:nvSpPr>
        <p:spPr>
          <a:xfrm>
            <a:off x="1115616" y="260648"/>
            <a:ext cx="7270576" cy="2387600"/>
          </a:xfrm>
        </p:spPr>
        <p:txBody>
          <a:bodyPr/>
          <a:lstStyle/>
          <a:p>
            <a:r>
              <a:rPr lang="zh-CN" altLang="en-US" dirty="0"/>
              <a:t>第</a:t>
            </a:r>
            <a:r>
              <a:rPr lang="en-US" altLang="zh-CN" dirty="0"/>
              <a:t>1</a:t>
            </a:r>
            <a:r>
              <a:rPr lang="zh-CN" altLang="en-US" dirty="0"/>
              <a:t>章 半导体材料的基本性质 </a:t>
            </a:r>
          </a:p>
        </p:txBody>
      </p:sp>
      <p:sp>
        <p:nvSpPr>
          <p:cNvPr id="2" name="矩形 1">
            <a:extLst>
              <a:ext uri="{FF2B5EF4-FFF2-40B4-BE49-F238E27FC236}">
                <a16:creationId xmlns:a16="http://schemas.microsoft.com/office/drawing/2014/main" id="{E41BFF86-07D0-409D-9E8F-7FDB5B3C7BD0}"/>
              </a:ext>
            </a:extLst>
          </p:cNvPr>
          <p:cNvSpPr/>
          <p:nvPr/>
        </p:nvSpPr>
        <p:spPr>
          <a:xfrm>
            <a:off x="1337149" y="3068960"/>
            <a:ext cx="6827510" cy="3108543"/>
          </a:xfrm>
          <a:prstGeom prst="rect">
            <a:avLst/>
          </a:prstGeom>
        </p:spPr>
        <p:txBody>
          <a:bodyPr wrap="none">
            <a:spAutoFit/>
          </a:bodyPr>
          <a:lstStyle/>
          <a:p>
            <a:r>
              <a:rPr lang="en-US" altLang="zh-CN" sz="2800" dirty="0"/>
              <a:t>1.1 </a:t>
            </a:r>
            <a:r>
              <a:rPr lang="zh-CN" altLang="en-US" sz="2800" dirty="0"/>
              <a:t>半导体与基本晶体结构</a:t>
            </a:r>
            <a:endParaRPr lang="en-US" altLang="zh-CN" sz="2800" dirty="0"/>
          </a:p>
          <a:p>
            <a:r>
              <a:rPr lang="en-US" altLang="zh-CN" sz="2800" dirty="0"/>
              <a:t>1.2</a:t>
            </a:r>
            <a:r>
              <a:rPr lang="zh-CN" altLang="en-US" sz="2800" dirty="0"/>
              <a:t>半导体的能带</a:t>
            </a:r>
            <a:endParaRPr lang="en-US" altLang="zh-CN" sz="2800" dirty="0"/>
          </a:p>
          <a:p>
            <a:r>
              <a:rPr lang="en-US" altLang="zh-CN" sz="2800" dirty="0"/>
              <a:t>1.3 </a:t>
            </a:r>
            <a:r>
              <a:rPr lang="zh-CN" altLang="en-US" sz="2800" dirty="0"/>
              <a:t>本征半导体与本征载流子浓度</a:t>
            </a:r>
            <a:endParaRPr lang="en-US" altLang="zh-CN" sz="2800" dirty="0"/>
          </a:p>
          <a:p>
            <a:r>
              <a:rPr lang="en-US" altLang="zh-CN" sz="2800" dirty="0"/>
              <a:t>1.4 </a:t>
            </a:r>
            <a:r>
              <a:rPr lang="zh-CN" altLang="en-US" sz="2800" dirty="0"/>
              <a:t>杂质半导体与杂质半导体的载流子浓度</a:t>
            </a:r>
            <a:endParaRPr lang="en-US" altLang="zh-CN" sz="2800" dirty="0"/>
          </a:p>
          <a:p>
            <a:r>
              <a:rPr lang="en-US" altLang="zh-CN" sz="2800" dirty="0"/>
              <a:t>1.5 </a:t>
            </a:r>
            <a:r>
              <a:rPr lang="zh-CN" altLang="en-US" sz="2800" dirty="0"/>
              <a:t>非平衡流子</a:t>
            </a:r>
            <a:endParaRPr lang="en-US" altLang="zh-CN" sz="2800" dirty="0"/>
          </a:p>
          <a:p>
            <a:r>
              <a:rPr lang="en-US" altLang="zh-CN" sz="2800" dirty="0">
                <a:highlight>
                  <a:srgbClr val="FFFF00"/>
                </a:highlight>
              </a:rPr>
              <a:t>1.6 </a:t>
            </a:r>
            <a:r>
              <a:rPr lang="zh-CN" altLang="en-US" sz="2800" dirty="0">
                <a:highlight>
                  <a:srgbClr val="FFFF00"/>
                </a:highlight>
              </a:rPr>
              <a:t>载流子的漂移运动</a:t>
            </a:r>
            <a:endParaRPr lang="en-US" altLang="zh-CN" sz="2800" dirty="0">
              <a:highlight>
                <a:srgbClr val="FFFF00"/>
              </a:highlight>
            </a:endParaRPr>
          </a:p>
          <a:p>
            <a:r>
              <a:rPr lang="en-US" altLang="zh-CN" sz="2800" dirty="0"/>
              <a:t>1.7 </a:t>
            </a:r>
            <a:r>
              <a:rPr lang="zh-CN" altLang="en-US" sz="2800" dirty="0"/>
              <a:t>载流子的扩散运动</a:t>
            </a:r>
          </a:p>
        </p:txBody>
      </p:sp>
    </p:spTree>
    <p:extLst>
      <p:ext uri="{BB962C8B-B14F-4D97-AF65-F5344CB8AC3E}">
        <p14:creationId xmlns:p14="http://schemas.microsoft.com/office/powerpoint/2010/main" val="162333665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87F83711-6F72-421C-8B36-1180BBED9639}"/>
              </a:ext>
            </a:extLst>
          </p:cNvPr>
          <p:cNvSpPr>
            <a:spLocks noGrp="1" noChangeArrowheads="1"/>
          </p:cNvSpPr>
          <p:nvPr>
            <p:ph type="title"/>
          </p:nvPr>
        </p:nvSpPr>
        <p:spPr>
          <a:xfrm>
            <a:off x="29667" y="-8233"/>
            <a:ext cx="7886700" cy="825500"/>
          </a:xfrm>
        </p:spPr>
        <p:txBody>
          <a:bodyPr/>
          <a:lstStyle/>
          <a:p>
            <a:r>
              <a:rPr lang="en-US" altLang="zh-CN" sz="3200" dirty="0"/>
              <a:t>1.6</a:t>
            </a:r>
            <a:r>
              <a:rPr lang="zh-CN" altLang="en-US" sz="3200" dirty="0"/>
              <a:t>载流子的漂移运动</a:t>
            </a:r>
          </a:p>
        </p:txBody>
      </p:sp>
      <p:sp>
        <p:nvSpPr>
          <p:cNvPr id="119811" name="Rectangle 3">
            <a:extLst>
              <a:ext uri="{FF2B5EF4-FFF2-40B4-BE49-F238E27FC236}">
                <a16:creationId xmlns:a16="http://schemas.microsoft.com/office/drawing/2014/main" id="{29993C04-BDD3-4C74-AA81-770CFB2E66E2}"/>
              </a:ext>
            </a:extLst>
          </p:cNvPr>
          <p:cNvSpPr>
            <a:spLocks noGrp="1" noChangeArrowheads="1"/>
          </p:cNvSpPr>
          <p:nvPr>
            <p:ph idx="1"/>
          </p:nvPr>
        </p:nvSpPr>
        <p:spPr>
          <a:xfrm>
            <a:off x="243812" y="692696"/>
            <a:ext cx="8226660" cy="1512168"/>
          </a:xfrm>
        </p:spPr>
        <p:txBody>
          <a:bodyPr/>
          <a:lstStyle/>
          <a:p>
            <a:pPr marL="0" indent="0">
              <a:buFont typeface="Wingdings" panose="05000000000000000000" pitchFamily="2" charset="2"/>
              <a:buNone/>
            </a:pPr>
            <a:r>
              <a:rPr lang="en-US" altLang="zh-CN" sz="2400" dirty="0"/>
              <a:t>           </a:t>
            </a:r>
            <a:r>
              <a:rPr lang="zh-CN" altLang="en-US" sz="2400" dirty="0"/>
              <a:t>半导体导带电子和价带空穴是可以参加导电的，它们的导电性表现在当有外加电场作用在半导体上的时候，导带电子和价带空穴将在电场作用下作定向运动，传导电流，我们把该运动称为载流子的漂移运动。</a:t>
            </a:r>
          </a:p>
        </p:txBody>
      </p:sp>
      <p:grpSp>
        <p:nvGrpSpPr>
          <p:cNvPr id="4" name="Group 19">
            <a:extLst>
              <a:ext uri="{FF2B5EF4-FFF2-40B4-BE49-F238E27FC236}">
                <a16:creationId xmlns:a16="http://schemas.microsoft.com/office/drawing/2014/main" id="{6E8EC375-F63B-4BEB-966F-9655DC1172EE}"/>
              </a:ext>
            </a:extLst>
          </p:cNvPr>
          <p:cNvGrpSpPr>
            <a:grpSpLocks/>
          </p:cNvGrpSpPr>
          <p:nvPr/>
        </p:nvGrpSpPr>
        <p:grpSpPr bwMode="auto">
          <a:xfrm>
            <a:off x="517029" y="3632914"/>
            <a:ext cx="6911975" cy="1181100"/>
            <a:chOff x="748" y="2786"/>
            <a:chExt cx="4354" cy="744"/>
          </a:xfrm>
        </p:grpSpPr>
        <p:sp>
          <p:nvSpPr>
            <p:cNvPr id="5" name="Rectangle 5">
              <a:extLst>
                <a:ext uri="{FF2B5EF4-FFF2-40B4-BE49-F238E27FC236}">
                  <a16:creationId xmlns:a16="http://schemas.microsoft.com/office/drawing/2014/main" id="{63BF007A-174F-4256-A366-68B326E1E5D7}"/>
                </a:ext>
              </a:extLst>
            </p:cNvPr>
            <p:cNvSpPr>
              <a:spLocks noChangeArrowheads="1"/>
            </p:cNvSpPr>
            <p:nvPr/>
          </p:nvSpPr>
          <p:spPr bwMode="auto">
            <a:xfrm>
              <a:off x="748" y="2976"/>
              <a:ext cx="15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r>
                <a:rPr lang="zh-CN" altLang="en-US" sz="2800" b="1">
                  <a:solidFill>
                    <a:srgbClr val="000099"/>
                  </a:solidFill>
                  <a:ea typeface="宋体" panose="02010600030101010101" pitchFamily="2" charset="-122"/>
                </a:rPr>
                <a:t>电子的运动</a:t>
              </a:r>
            </a:p>
          </p:txBody>
        </p:sp>
        <p:sp>
          <p:nvSpPr>
            <p:cNvPr id="6" name="Rectangle 6">
              <a:extLst>
                <a:ext uri="{FF2B5EF4-FFF2-40B4-BE49-F238E27FC236}">
                  <a16:creationId xmlns:a16="http://schemas.microsoft.com/office/drawing/2014/main" id="{325E0088-A607-4635-BC78-886971F26500}"/>
                </a:ext>
              </a:extLst>
            </p:cNvPr>
            <p:cNvSpPr>
              <a:spLocks noChangeArrowheads="1"/>
            </p:cNvSpPr>
            <p:nvPr/>
          </p:nvSpPr>
          <p:spPr bwMode="auto">
            <a:xfrm>
              <a:off x="2303" y="2786"/>
              <a:ext cx="27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r>
                <a:rPr lang="en-US" altLang="zh-CN" sz="2800" dirty="0">
                  <a:latin typeface="宋体" panose="02010600030101010101" pitchFamily="2" charset="-122"/>
                  <a:ea typeface="楷体_GB2312" pitchFamily="49" charset="-122"/>
                </a:rPr>
                <a:t>A. </a:t>
              </a:r>
              <a:r>
                <a:rPr lang="zh-CN" altLang="en-US" sz="2800" b="1" dirty="0">
                  <a:solidFill>
                    <a:srgbClr val="000099"/>
                  </a:solidFill>
                  <a:latin typeface="宋体" panose="02010600030101010101" pitchFamily="2" charset="-122"/>
                  <a:ea typeface="楷体_GB2312" pitchFamily="49" charset="-122"/>
                </a:rPr>
                <a:t>热运动：无规则 </a:t>
              </a:r>
              <a:r>
                <a:rPr lang="zh-CN" altLang="en-US" sz="2800" b="1" dirty="0">
                  <a:solidFill>
                    <a:srgbClr val="000099"/>
                  </a:solidFill>
                  <a:latin typeface="宋体" panose="02010600030101010101" pitchFamily="2" charset="-122"/>
                  <a:ea typeface="楷体_GB2312" pitchFamily="49" charset="-122"/>
                  <a:sym typeface="Wingdings" panose="05000000000000000000" pitchFamily="2" charset="2"/>
                </a:rPr>
                <a:t>扩散</a:t>
              </a:r>
            </a:p>
          </p:txBody>
        </p:sp>
        <p:sp>
          <p:nvSpPr>
            <p:cNvPr id="7" name="Rectangle 7">
              <a:extLst>
                <a:ext uri="{FF2B5EF4-FFF2-40B4-BE49-F238E27FC236}">
                  <a16:creationId xmlns:a16="http://schemas.microsoft.com/office/drawing/2014/main" id="{EFBA0A9B-E631-407D-8D43-A31FC3660ADA}"/>
                </a:ext>
              </a:extLst>
            </p:cNvPr>
            <p:cNvSpPr>
              <a:spLocks noChangeArrowheads="1"/>
            </p:cNvSpPr>
            <p:nvPr/>
          </p:nvSpPr>
          <p:spPr bwMode="auto">
            <a:xfrm>
              <a:off x="2303" y="3203"/>
              <a:ext cx="26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r>
                <a:rPr lang="en-US" altLang="zh-CN" sz="2800">
                  <a:latin typeface="宋体" panose="02010600030101010101" pitchFamily="2" charset="-122"/>
                  <a:ea typeface="楷体_GB2312" pitchFamily="49" charset="-122"/>
                </a:rPr>
                <a:t>B. </a:t>
              </a:r>
              <a:r>
                <a:rPr lang="zh-CN" altLang="en-US" sz="2800" b="1">
                  <a:solidFill>
                    <a:srgbClr val="FF0000"/>
                  </a:solidFill>
                  <a:latin typeface="宋体" panose="02010600030101010101" pitchFamily="2" charset="-122"/>
                  <a:ea typeface="楷体_GB2312" pitchFamily="49" charset="-122"/>
                </a:rPr>
                <a:t>漂移运动：规则、定向</a:t>
              </a:r>
            </a:p>
          </p:txBody>
        </p:sp>
        <p:sp>
          <p:nvSpPr>
            <p:cNvPr id="8" name="AutoShape 9">
              <a:extLst>
                <a:ext uri="{FF2B5EF4-FFF2-40B4-BE49-F238E27FC236}">
                  <a16:creationId xmlns:a16="http://schemas.microsoft.com/office/drawing/2014/main" id="{80DF49BF-217B-4FD5-A129-7C77BC5D903A}"/>
                </a:ext>
              </a:extLst>
            </p:cNvPr>
            <p:cNvSpPr>
              <a:spLocks/>
            </p:cNvSpPr>
            <p:nvPr/>
          </p:nvSpPr>
          <p:spPr bwMode="auto">
            <a:xfrm>
              <a:off x="2119" y="2922"/>
              <a:ext cx="182" cy="508"/>
            </a:xfrm>
            <a:prstGeom prst="leftBrace">
              <a:avLst>
                <a:gd name="adj1" fmla="val 2326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endParaRPr lang="zh-CN" altLang="en-US"/>
            </a:p>
          </p:txBody>
        </p:sp>
      </p:grpSp>
      <p:sp>
        <p:nvSpPr>
          <p:cNvPr id="9" name="Rectangle 6">
            <a:extLst>
              <a:ext uri="{FF2B5EF4-FFF2-40B4-BE49-F238E27FC236}">
                <a16:creationId xmlns:a16="http://schemas.microsoft.com/office/drawing/2014/main" id="{FF2EC240-07B9-46BD-A7D2-850426E32AE9}"/>
              </a:ext>
            </a:extLst>
          </p:cNvPr>
          <p:cNvSpPr>
            <a:spLocks noChangeArrowheads="1"/>
          </p:cNvSpPr>
          <p:nvPr/>
        </p:nvSpPr>
        <p:spPr bwMode="auto">
          <a:xfrm>
            <a:off x="395535" y="2105234"/>
            <a:ext cx="7923213"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68288" indent="-268288">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lnSpc>
                <a:spcPct val="120000"/>
              </a:lnSpc>
              <a:buFont typeface="Wingdings" panose="05000000000000000000" pitchFamily="2" charset="2"/>
              <a:buChar char="Ø"/>
            </a:pPr>
            <a:r>
              <a:rPr lang="zh-CN" altLang="en-US" b="1" dirty="0">
                <a:solidFill>
                  <a:srgbClr val="FF3300"/>
                </a:solidFill>
                <a:latin typeface="Times New Roman" panose="02020603050405020304" pitchFamily="18" charset="0"/>
                <a:ea typeface="宋体" panose="02010600030101010101" pitchFamily="2" charset="-122"/>
              </a:rPr>
              <a:t>电荷（载流子）的净流动过程称为输运，载流子的输运产生电流</a:t>
            </a:r>
          </a:p>
          <a:p>
            <a:pPr eaLnBrk="1" hangingPunct="1">
              <a:lnSpc>
                <a:spcPct val="120000"/>
              </a:lnSpc>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rPr>
              <a:t>两种基本输运机制：</a:t>
            </a:r>
            <a:r>
              <a:rPr lang="zh-CN" altLang="en-US" b="1" dirty="0">
                <a:solidFill>
                  <a:srgbClr val="FF3300"/>
                </a:solidFill>
                <a:latin typeface="Times New Roman" panose="02020603050405020304" pitchFamily="18" charset="0"/>
                <a:ea typeface="宋体" panose="02010600030101010101" pitchFamily="2" charset="-122"/>
              </a:rPr>
              <a:t>漂移运动、扩散运动</a:t>
            </a:r>
            <a:endParaRPr lang="zh-CN" altLang="en-US" b="1" dirty="0">
              <a:latin typeface="Times New Roman" panose="02020603050405020304" pitchFamily="18" charset="0"/>
              <a:ea typeface="宋体" panose="02010600030101010101" pitchFamily="2" charset="-122"/>
            </a:endParaRPr>
          </a:p>
        </p:txBody>
      </p:sp>
      <p:sp>
        <p:nvSpPr>
          <p:cNvPr id="10" name="矩形 9">
            <a:extLst>
              <a:ext uri="{FF2B5EF4-FFF2-40B4-BE49-F238E27FC236}">
                <a16:creationId xmlns:a16="http://schemas.microsoft.com/office/drawing/2014/main" id="{08185F6D-C67A-496D-B9A6-FD53127CB210}"/>
              </a:ext>
            </a:extLst>
          </p:cNvPr>
          <p:cNvSpPr/>
          <p:nvPr/>
        </p:nvSpPr>
        <p:spPr>
          <a:xfrm>
            <a:off x="362935" y="5232647"/>
            <a:ext cx="7632700" cy="1865313"/>
          </a:xfrm>
          <a:prstGeom prst="rect">
            <a:avLst/>
          </a:prstGeom>
        </p:spPr>
        <p:txBody>
          <a:bodyPr>
            <a:spAutoFit/>
          </a:bodyPr>
          <a:lstStyle/>
          <a:p>
            <a:pPr eaLnBrk="1" hangingPunct="1">
              <a:lnSpc>
                <a:spcPct val="120000"/>
              </a:lnSpc>
              <a:buFont typeface="Wingdings" panose="05000000000000000000" pitchFamily="2" charset="2"/>
              <a:buChar char="Ø"/>
              <a:defRPr/>
            </a:pPr>
            <a:r>
              <a:rPr lang="zh-CN" altLang="en-US" b="1" dirty="0">
                <a:solidFill>
                  <a:srgbClr val="FF3300"/>
                </a:solidFill>
                <a:latin typeface="+mn-ea"/>
                <a:ea typeface="+mn-ea"/>
              </a:rPr>
              <a:t>漂移</a:t>
            </a:r>
            <a:r>
              <a:rPr lang="zh-CN" altLang="en-US" b="1" dirty="0">
                <a:latin typeface="+mn-ea"/>
                <a:ea typeface="+mn-ea"/>
              </a:rPr>
              <a:t>：载流子在</a:t>
            </a:r>
            <a:r>
              <a:rPr lang="zh-CN" altLang="en-US" b="1" dirty="0">
                <a:solidFill>
                  <a:srgbClr val="FF3300"/>
                </a:solidFill>
                <a:latin typeface="+mn-ea"/>
                <a:ea typeface="+mn-ea"/>
              </a:rPr>
              <a:t>外加电场作用</a:t>
            </a:r>
            <a:r>
              <a:rPr lang="zh-CN" altLang="en-US" b="1" dirty="0">
                <a:latin typeface="+mn-ea"/>
                <a:ea typeface="+mn-ea"/>
              </a:rPr>
              <a:t>下的定向运动，产生漂移电流</a:t>
            </a:r>
          </a:p>
          <a:p>
            <a:pPr eaLnBrk="1" hangingPunct="1">
              <a:lnSpc>
                <a:spcPct val="120000"/>
              </a:lnSpc>
              <a:buFont typeface="Wingdings" panose="05000000000000000000" pitchFamily="2" charset="2"/>
              <a:buChar char="Ø"/>
              <a:defRPr/>
            </a:pPr>
            <a:r>
              <a:rPr lang="zh-CN" altLang="en-US" b="1" dirty="0">
                <a:solidFill>
                  <a:srgbClr val="FF3300"/>
                </a:solidFill>
                <a:latin typeface="+mn-ea"/>
                <a:ea typeface="+mn-ea"/>
              </a:rPr>
              <a:t>扩散</a:t>
            </a:r>
            <a:r>
              <a:rPr lang="zh-CN" altLang="en-US" b="1" dirty="0">
                <a:latin typeface="+mn-ea"/>
                <a:ea typeface="+mn-ea"/>
              </a:rPr>
              <a:t>：当载流子在空间存在</a:t>
            </a:r>
            <a:r>
              <a:rPr lang="zh-CN" altLang="en-US" b="1" dirty="0">
                <a:solidFill>
                  <a:srgbClr val="FF3300"/>
                </a:solidFill>
                <a:latin typeface="+mn-ea"/>
                <a:ea typeface="+mn-ea"/>
              </a:rPr>
              <a:t>不均匀分布</a:t>
            </a:r>
            <a:r>
              <a:rPr lang="zh-CN" altLang="en-US" b="1" dirty="0">
                <a:latin typeface="+mn-ea"/>
                <a:ea typeface="+mn-ea"/>
              </a:rPr>
              <a:t>时，将由高浓度区向低浓度区自发扩散，产生扩散电流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21A09A69-C539-4700-861B-4F997E55D018}"/>
              </a:ext>
            </a:extLst>
          </p:cNvPr>
          <p:cNvSpPr>
            <a:spLocks noGrp="1" noChangeArrowheads="1"/>
          </p:cNvSpPr>
          <p:nvPr>
            <p:ph type="title"/>
          </p:nvPr>
        </p:nvSpPr>
        <p:spPr/>
        <p:txBody>
          <a:bodyPr/>
          <a:lstStyle/>
          <a:p>
            <a:r>
              <a:rPr lang="en-US" altLang="zh-CN" sz="3200"/>
              <a:t>1.6.1 </a:t>
            </a:r>
            <a:r>
              <a:rPr lang="zh-CN" altLang="en-US" sz="3200"/>
              <a:t>载流子的热运动与漂移运动 </a:t>
            </a:r>
          </a:p>
        </p:txBody>
      </p:sp>
      <p:sp>
        <p:nvSpPr>
          <p:cNvPr id="120835" name="Rectangle 3">
            <a:extLst>
              <a:ext uri="{FF2B5EF4-FFF2-40B4-BE49-F238E27FC236}">
                <a16:creationId xmlns:a16="http://schemas.microsoft.com/office/drawing/2014/main" id="{A9C56721-242C-4189-8839-B166C694C609}"/>
              </a:ext>
            </a:extLst>
          </p:cNvPr>
          <p:cNvSpPr>
            <a:spLocks noGrp="1" noChangeArrowheads="1"/>
          </p:cNvSpPr>
          <p:nvPr>
            <p:ph idx="1"/>
          </p:nvPr>
        </p:nvSpPr>
        <p:spPr>
          <a:xfrm>
            <a:off x="539552" y="1415360"/>
            <a:ext cx="7886700" cy="4351338"/>
          </a:xfrm>
        </p:spPr>
        <p:txBody>
          <a:bodyPr/>
          <a:lstStyle/>
          <a:p>
            <a:r>
              <a:rPr lang="zh-CN" altLang="en-US" sz="2400" dirty="0"/>
              <a:t>没有外电场作用下的运动称为随机热运动。在足够长的时间内，载流子的随机热运动将导致其净位移为零</a:t>
            </a:r>
          </a:p>
        </p:txBody>
      </p:sp>
      <p:pic>
        <p:nvPicPr>
          <p:cNvPr id="120836" name="Picture 4" descr="0132">
            <a:extLst>
              <a:ext uri="{FF2B5EF4-FFF2-40B4-BE49-F238E27FC236}">
                <a16:creationId xmlns:a16="http://schemas.microsoft.com/office/drawing/2014/main" id="{35BE63F0-2A9B-42B5-81EB-5568A5E3D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696" y="2007843"/>
            <a:ext cx="4824412" cy="1720850"/>
          </a:xfrm>
          <a:prstGeom prst="rect">
            <a:avLst/>
          </a:prstGeom>
          <a:noFill/>
          <a:extLst>
            <a:ext uri="{909E8E84-426E-40DD-AFC4-6F175D3DCCD1}">
              <a14:hiddenFill xmlns:a14="http://schemas.microsoft.com/office/drawing/2010/main">
                <a:solidFill>
                  <a:srgbClr val="FFFFFF"/>
                </a:solidFill>
              </a14:hiddenFill>
            </a:ext>
          </a:extLst>
        </p:spPr>
      </p:pic>
      <p:sp>
        <p:nvSpPr>
          <p:cNvPr id="120837" name="Text Box 5">
            <a:extLst>
              <a:ext uri="{FF2B5EF4-FFF2-40B4-BE49-F238E27FC236}">
                <a16:creationId xmlns:a16="http://schemas.microsoft.com/office/drawing/2014/main" id="{79088C8A-C5A7-4F52-9064-F49EB6280EE4}"/>
              </a:ext>
            </a:extLst>
          </p:cNvPr>
          <p:cNvSpPr txBox="1">
            <a:spLocks noChangeArrowheads="1"/>
          </p:cNvSpPr>
          <p:nvPr/>
        </p:nvSpPr>
        <p:spPr bwMode="auto">
          <a:xfrm>
            <a:off x="1547664" y="3728693"/>
            <a:ext cx="61928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a)</a:t>
            </a:r>
            <a:r>
              <a:rPr lang="zh-CN" altLang="en-US" dirty="0"/>
              <a:t>随机热运动  </a:t>
            </a:r>
            <a:r>
              <a:rPr lang="en-US" altLang="zh-CN" dirty="0"/>
              <a:t>b) </a:t>
            </a:r>
            <a:r>
              <a:rPr lang="zh-CN" altLang="en-US" dirty="0"/>
              <a:t>随机热运动和外加电场作用下的运动合成</a:t>
            </a:r>
          </a:p>
        </p:txBody>
      </p:sp>
      <p:sp>
        <p:nvSpPr>
          <p:cNvPr id="6" name="Rectangle 5">
            <a:extLst>
              <a:ext uri="{FF2B5EF4-FFF2-40B4-BE49-F238E27FC236}">
                <a16:creationId xmlns:a16="http://schemas.microsoft.com/office/drawing/2014/main" id="{0D511B1B-4A30-409C-BAF4-F6BD7DCD19D2}"/>
              </a:ext>
            </a:extLst>
          </p:cNvPr>
          <p:cNvSpPr>
            <a:spLocks noChangeArrowheads="1"/>
          </p:cNvSpPr>
          <p:nvPr/>
        </p:nvSpPr>
        <p:spPr bwMode="auto">
          <a:xfrm>
            <a:off x="444240" y="4301128"/>
            <a:ext cx="78486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268288" indent="-268288">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lnSpc>
                <a:spcPct val="120000"/>
              </a:lnSpc>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rPr>
              <a:t>虽然输运过程中有电子和空穴的净流动，但</a:t>
            </a:r>
            <a:r>
              <a:rPr lang="zh-CN" altLang="en-US" b="1" dirty="0">
                <a:solidFill>
                  <a:srgbClr val="FF3300"/>
                </a:solidFill>
                <a:latin typeface="Times New Roman" panose="02020603050405020304" pitchFamily="18" charset="0"/>
                <a:ea typeface="宋体" panose="02010600030101010101" pitchFamily="2" charset="-122"/>
              </a:rPr>
              <a:t>热平衡状态不会受到干扰</a:t>
            </a:r>
          </a:p>
          <a:p>
            <a:pPr eaLnBrk="1" hangingPunct="1">
              <a:lnSpc>
                <a:spcPct val="120000"/>
              </a:lnSpc>
              <a:buFont typeface="Wingdings" panose="05000000000000000000" pitchFamily="2" charset="2"/>
              <a:buChar char="Ø"/>
            </a:pPr>
            <a:r>
              <a:rPr lang="zh-CN" altLang="en-US" b="1" dirty="0">
                <a:solidFill>
                  <a:srgbClr val="FF3300"/>
                </a:solidFill>
                <a:latin typeface="Times New Roman" panose="02020603050405020304" pitchFamily="18" charset="0"/>
                <a:ea typeface="宋体" panose="02010600030101010101" pitchFamily="2" charset="-122"/>
              </a:rPr>
              <a:t>涵义</a:t>
            </a:r>
            <a:r>
              <a:rPr lang="zh-CN" altLang="en-US" b="1" dirty="0">
                <a:latin typeface="Times New Roman" panose="02020603050405020304" pitchFamily="18" charset="0"/>
                <a:ea typeface="宋体" panose="02010600030101010101" pitchFamily="2" charset="-122"/>
              </a:rPr>
              <a:t>：</a:t>
            </a:r>
            <a:r>
              <a:rPr lang="en-US" altLang="zh-CN" b="1" i="1" dirty="0">
                <a:latin typeface="Times New Roman" panose="02020603050405020304" pitchFamily="18" charset="0"/>
                <a:ea typeface="宋体" panose="02010600030101010101" pitchFamily="2" charset="-122"/>
              </a:rPr>
              <a:t>n</a:t>
            </a:r>
            <a:r>
              <a:rPr lang="zh-CN" altLang="en-US" b="1" dirty="0">
                <a:latin typeface="Times New Roman" panose="02020603050405020304" pitchFamily="18" charset="0"/>
                <a:ea typeface="宋体" panose="02010600030101010101" pitchFamily="2" charset="-122"/>
              </a:rPr>
              <a:t>、</a:t>
            </a:r>
            <a:r>
              <a:rPr lang="en-US" altLang="zh-CN" b="1" i="1" dirty="0">
                <a:latin typeface="Times New Roman" panose="02020603050405020304" pitchFamily="18" charset="0"/>
                <a:ea typeface="宋体" panose="02010600030101010101" pitchFamily="2" charset="-122"/>
              </a:rPr>
              <a:t>p</a:t>
            </a:r>
            <a:r>
              <a:rPr lang="zh-CN" altLang="en-US" b="1" dirty="0">
                <a:latin typeface="Times New Roman" panose="02020603050405020304" pitchFamily="18" charset="0"/>
                <a:ea typeface="宋体" panose="02010600030101010101" pitchFamily="2" charset="-122"/>
              </a:rPr>
              <a:t>、</a:t>
            </a:r>
            <a:r>
              <a:rPr lang="en-US" altLang="zh-CN" b="1" i="1" dirty="0">
                <a:latin typeface="Times New Roman" panose="02020603050405020304" pitchFamily="18" charset="0"/>
                <a:ea typeface="宋体" panose="02010600030101010101" pitchFamily="2" charset="-122"/>
              </a:rPr>
              <a:t>E</a:t>
            </a:r>
            <a:r>
              <a:rPr lang="en-US" altLang="zh-CN" b="1" i="1" baseline="-25000" dirty="0">
                <a:latin typeface="Times New Roman" panose="02020603050405020304" pitchFamily="18" charset="0"/>
                <a:ea typeface="宋体" panose="02010600030101010101" pitchFamily="2" charset="-122"/>
              </a:rPr>
              <a:t>F</a:t>
            </a:r>
            <a:r>
              <a:rPr lang="zh-CN" altLang="en-US" b="1" dirty="0">
                <a:latin typeface="Times New Roman" panose="02020603050405020304" pitchFamily="18" charset="0"/>
                <a:ea typeface="宋体" panose="02010600030101010101" pitchFamily="2" charset="-122"/>
              </a:rPr>
              <a:t>的关系没有变化</a:t>
            </a:r>
          </a:p>
          <a:p>
            <a:pPr eaLnBrk="1" hangingPunct="1">
              <a:lnSpc>
                <a:spcPct val="120000"/>
              </a:lnSpc>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rPr>
              <a:t>原因：热运动的速度远远超过漂移或扩散速度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a:extLst>
              <a:ext uri="{FF2B5EF4-FFF2-40B4-BE49-F238E27FC236}">
                <a16:creationId xmlns:a16="http://schemas.microsoft.com/office/drawing/2014/main" id="{F3AD5F47-72D8-41EF-969B-638B784F51F0}"/>
              </a:ext>
            </a:extLst>
          </p:cNvPr>
          <p:cNvSpPr>
            <a:spLocks noGrp="1" noChangeArrowheads="1"/>
          </p:cNvSpPr>
          <p:nvPr>
            <p:ph idx="1"/>
          </p:nvPr>
        </p:nvSpPr>
        <p:spPr>
          <a:xfrm>
            <a:off x="539552" y="692696"/>
            <a:ext cx="7886700" cy="4351338"/>
          </a:xfrm>
        </p:spPr>
        <p:txBody>
          <a:bodyPr/>
          <a:lstStyle/>
          <a:p>
            <a:pPr marL="609600" indent="-609600">
              <a:buFont typeface="Wingdings" panose="05000000000000000000" pitchFamily="2" charset="2"/>
              <a:buNone/>
            </a:pPr>
            <a:r>
              <a:rPr lang="zh-CN" altLang="en-US" sz="2400" dirty="0"/>
              <a:t>随机热运动的结果是没有电荷迁移，不能形成电流。</a:t>
            </a:r>
          </a:p>
          <a:p>
            <a:pPr marL="609600" indent="-609600">
              <a:buFont typeface="Wingdings" panose="05000000000000000000" pitchFamily="2" charset="2"/>
              <a:buNone/>
            </a:pPr>
            <a:r>
              <a:rPr lang="zh-CN" altLang="en-US" sz="2400" dirty="0"/>
              <a:t>引入两个概念：</a:t>
            </a:r>
          </a:p>
          <a:p>
            <a:pPr marL="609600" indent="-609600">
              <a:buFont typeface="Wingdings" panose="05000000000000000000" pitchFamily="2" charset="2"/>
              <a:buAutoNum type="arabicPeriod"/>
            </a:pPr>
            <a:r>
              <a:rPr lang="zh-CN" altLang="en-US" sz="2400" dirty="0"/>
              <a:t>大量载流子碰撞间存在一个路程的平均值，称为平均自由程，用</a:t>
            </a:r>
            <a:r>
              <a:rPr lang="en-US" altLang="zh-CN" sz="2400" dirty="0"/>
              <a:t>λ</a:t>
            </a:r>
            <a:r>
              <a:rPr lang="zh-CN" altLang="en-US" sz="2400" dirty="0"/>
              <a:t>表示，其典型值为</a:t>
            </a:r>
            <a:r>
              <a:rPr lang="en-US" altLang="zh-CN" sz="2400" dirty="0"/>
              <a:t>10</a:t>
            </a:r>
            <a:r>
              <a:rPr lang="en-US" altLang="zh-CN" sz="2400" baseline="30000" dirty="0"/>
              <a:t>-5</a:t>
            </a:r>
            <a:r>
              <a:rPr lang="en-US" altLang="zh-CN" sz="2400" dirty="0"/>
              <a:t>cm</a:t>
            </a:r>
            <a:r>
              <a:rPr lang="zh-CN" altLang="en-US" sz="2400" dirty="0"/>
              <a:t>；</a:t>
            </a:r>
          </a:p>
          <a:p>
            <a:pPr marL="609600" indent="-609600">
              <a:buFont typeface="Wingdings" panose="05000000000000000000" pitchFamily="2" charset="2"/>
              <a:buAutoNum type="arabicPeriod"/>
            </a:pPr>
            <a:r>
              <a:rPr lang="zh-CN" altLang="en-US" sz="2400" dirty="0"/>
              <a:t>两次碰撞间的平均时间称为平均自由时间，用</a:t>
            </a:r>
            <a:r>
              <a:rPr lang="en-US" altLang="zh-CN" sz="2400" dirty="0"/>
              <a:t>τ</a:t>
            </a:r>
            <a:r>
              <a:rPr lang="zh-CN" altLang="en-US" sz="2400" dirty="0"/>
              <a:t>表示</a:t>
            </a:r>
            <a:r>
              <a:rPr lang="en-US" altLang="zh-CN" sz="2400" dirty="0"/>
              <a:t>,</a:t>
            </a:r>
            <a:r>
              <a:rPr lang="zh-CN" altLang="en-US" sz="2400" dirty="0"/>
              <a:t>约为</a:t>
            </a:r>
            <a:r>
              <a:rPr lang="en-US" altLang="zh-CN" sz="2400" dirty="0"/>
              <a:t>1ps</a:t>
            </a:r>
            <a:r>
              <a:rPr lang="zh-CN" altLang="en-US" sz="2400" dirty="0"/>
              <a:t>；</a:t>
            </a:r>
          </a:p>
          <a:p>
            <a:pPr marL="609600" indent="-609600">
              <a:buFont typeface="Wingdings" panose="05000000000000000000" pitchFamily="2" charset="2"/>
              <a:buNone/>
            </a:pPr>
            <a:r>
              <a:rPr lang="zh-CN" altLang="en-US" sz="2400" dirty="0"/>
              <a:t>建立了上述随机热运动的图像后，就可以比较实际地去分析载流子在外加电场作用下的运动了。</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4661579-C284-4584-AC5E-1E423F88E92B}"/>
              </a:ext>
            </a:extLst>
          </p:cNvPr>
          <p:cNvSpPr>
            <a:spLocks noGrp="1" noChangeArrowheads="1"/>
          </p:cNvSpPr>
          <p:nvPr>
            <p:ph type="title"/>
          </p:nvPr>
        </p:nvSpPr>
        <p:spPr/>
        <p:txBody>
          <a:bodyPr/>
          <a:lstStyle/>
          <a:p>
            <a:r>
              <a:rPr lang="en-US" altLang="zh-CN"/>
              <a:t>1.5 </a:t>
            </a:r>
            <a:r>
              <a:rPr lang="zh-CN" altLang="en-US"/>
              <a:t>非平衡流子</a:t>
            </a:r>
          </a:p>
        </p:txBody>
      </p:sp>
      <p:graphicFrame>
        <p:nvGraphicFramePr>
          <p:cNvPr id="105477" name="Object 5">
            <a:extLst>
              <a:ext uri="{FF2B5EF4-FFF2-40B4-BE49-F238E27FC236}">
                <a16:creationId xmlns:a16="http://schemas.microsoft.com/office/drawing/2014/main" id="{3C13560B-0F98-4B0D-94F8-FE453FB7A0DB}"/>
              </a:ext>
            </a:extLst>
          </p:cNvPr>
          <p:cNvGraphicFramePr>
            <a:graphicFrameLocks noGrp="1" noChangeAspect="1"/>
          </p:cNvGraphicFramePr>
          <p:nvPr>
            <p:ph idx="1"/>
            <p:extLst>
              <p:ext uri="{D42A27DB-BD31-4B8C-83A1-F6EECF244321}">
                <p14:modId xmlns:p14="http://schemas.microsoft.com/office/powerpoint/2010/main" val="2867412248"/>
              </p:ext>
            </p:extLst>
          </p:nvPr>
        </p:nvGraphicFramePr>
        <p:xfrm>
          <a:off x="2123728" y="5293634"/>
          <a:ext cx="3937000" cy="1031875"/>
        </p:xfrm>
        <a:graphic>
          <a:graphicData uri="http://schemas.openxmlformats.org/presentationml/2006/ole">
            <mc:AlternateContent xmlns:mc="http://schemas.openxmlformats.org/markup-compatibility/2006">
              <mc:Choice xmlns:v="urn:schemas-microsoft-com:vml" Requires="v">
                <p:oleObj spid="_x0000_s105526" name="Equation" r:id="rId3" imgW="1841400" imgH="482400" progId="Equation.DSMT4">
                  <p:embed/>
                </p:oleObj>
              </mc:Choice>
              <mc:Fallback>
                <p:oleObj name="Equation" r:id="rId3" imgW="1841400" imgH="482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5293634"/>
                        <a:ext cx="39370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476" name="Text Box 4">
            <a:extLst>
              <a:ext uri="{FF2B5EF4-FFF2-40B4-BE49-F238E27FC236}">
                <a16:creationId xmlns:a16="http://schemas.microsoft.com/office/drawing/2014/main" id="{8AD49BAC-0B89-44F3-A675-AD2D9188FBCC}"/>
              </a:ext>
            </a:extLst>
          </p:cNvPr>
          <p:cNvSpPr txBox="1">
            <a:spLocks noChangeArrowheads="1"/>
          </p:cNvSpPr>
          <p:nvPr/>
        </p:nvSpPr>
        <p:spPr bwMode="auto">
          <a:xfrm>
            <a:off x="251520" y="4305332"/>
            <a:ext cx="803142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40000"/>
              </a:lnSpc>
              <a:spcBef>
                <a:spcPct val="0"/>
              </a:spcBef>
              <a:buFontTx/>
              <a:buNone/>
              <a:defRPr sz="2000" b="1">
                <a:latin typeface="Times New Roman" panose="02020603050405020304" pitchFamily="18" charset="0"/>
                <a:ea typeface="宋体" panose="02010600030101010101" pitchFamily="2" charset="-122"/>
              </a:defRPr>
            </a:lvl1pPr>
            <a:lvl2pPr marL="742950" indent="-285750">
              <a:spcBef>
                <a:spcPct val="20000"/>
              </a:spcBef>
              <a:buChar char="–"/>
              <a:defRPr sz="2800">
                <a:latin typeface="Times New Roman" panose="02020603050405020304" pitchFamily="18" charset="0"/>
                <a:ea typeface="宋体" panose="02010600030101010101" pitchFamily="2" charset="-122"/>
              </a:defRPr>
            </a:lvl2pPr>
            <a:lvl3pPr marL="1143000" indent="-228600">
              <a:spcBef>
                <a:spcPct val="20000"/>
              </a:spcBef>
              <a:buChar char="•"/>
              <a:defRPr sz="2400">
                <a:latin typeface="Times New Roman" panose="02020603050405020304" pitchFamily="18" charset="0"/>
                <a:ea typeface="宋体" panose="02010600030101010101" pitchFamily="2" charset="-122"/>
              </a:defRPr>
            </a:lvl3pPr>
            <a:lvl4pPr marL="1600200" indent="-228600">
              <a:spcBef>
                <a:spcPct val="20000"/>
              </a:spcBef>
              <a:buChar char="–"/>
              <a:defRPr sz="2000">
                <a:latin typeface="Times New Roman" panose="02020603050405020304" pitchFamily="18" charset="0"/>
                <a:ea typeface="宋体" panose="02010600030101010101" pitchFamily="2" charset="-122"/>
              </a:defRPr>
            </a:lvl4pPr>
            <a:lvl5pPr marL="2057400" indent="-228600">
              <a:spcBef>
                <a:spcPct val="20000"/>
              </a:spcBef>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9pPr>
          </a:lstStyle>
          <a:p>
            <a:r>
              <a:rPr lang="zh-CN" altLang="en-US" dirty="0"/>
              <a:t>处于热平衡状态的载流子浓度称为热平衡载流子浓度，用</a:t>
            </a:r>
            <a:r>
              <a:rPr lang="en-US" altLang="zh-CN" dirty="0"/>
              <a:t>n0</a:t>
            </a:r>
            <a:r>
              <a:rPr lang="zh-CN" altLang="en-US" dirty="0"/>
              <a:t>和</a:t>
            </a:r>
            <a:r>
              <a:rPr lang="en-US" altLang="zh-CN" dirty="0"/>
              <a:t>p0</a:t>
            </a:r>
            <a:r>
              <a:rPr lang="zh-CN" altLang="en-US" dirty="0"/>
              <a:t>分别表示热平衡电子浓度和热平衡空穴浓度，他们的乘积满足下式：</a:t>
            </a:r>
          </a:p>
        </p:txBody>
      </p:sp>
      <p:sp>
        <p:nvSpPr>
          <p:cNvPr id="5" name="Rectangle 6">
            <a:extLst>
              <a:ext uri="{FF2B5EF4-FFF2-40B4-BE49-F238E27FC236}">
                <a16:creationId xmlns:a16="http://schemas.microsoft.com/office/drawing/2014/main" id="{7B6BA1DE-FECD-471C-AAB5-0F01ADD999A1}"/>
              </a:ext>
            </a:extLst>
          </p:cNvPr>
          <p:cNvSpPr>
            <a:spLocks noChangeArrowheads="1"/>
          </p:cNvSpPr>
          <p:nvPr/>
        </p:nvSpPr>
        <p:spPr bwMode="auto">
          <a:xfrm>
            <a:off x="519906" y="1866074"/>
            <a:ext cx="81041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zh-CN" altLang="en-US" sz="2000" b="1" dirty="0"/>
              <a:t>讨论非平衡状态下</a:t>
            </a:r>
            <a:r>
              <a:rPr lang="en-US" altLang="zh-CN" sz="2000" b="1" dirty="0"/>
              <a:t>,</a:t>
            </a:r>
            <a:r>
              <a:rPr lang="zh-CN" altLang="en-US" sz="2000" b="1" dirty="0"/>
              <a:t>半导体中载流子的产生、复合以及它们的运动规律。</a:t>
            </a:r>
          </a:p>
          <a:p>
            <a:pPr eaLnBrk="1" hangingPunct="1">
              <a:lnSpc>
                <a:spcPct val="140000"/>
              </a:lnSpc>
              <a:spcBef>
                <a:spcPct val="0"/>
              </a:spcBef>
              <a:buFontTx/>
              <a:buNone/>
            </a:pPr>
            <a:r>
              <a:rPr lang="zh-CN" altLang="en-US" sz="2000" b="1" dirty="0">
                <a:solidFill>
                  <a:srgbClr val="FF3300"/>
                </a:solidFill>
              </a:rPr>
              <a:t>非平衡状态：</a:t>
            </a:r>
            <a:r>
              <a:rPr lang="zh-CN" altLang="en-US" sz="2000" b="1" dirty="0"/>
              <a:t>处于外部激励的状态（光照、外加电压或电流），产生过剩的电子和空穴（</a:t>
            </a:r>
            <a:r>
              <a:rPr lang="zh-CN" altLang="en-US" sz="2000" b="1" dirty="0">
                <a:solidFill>
                  <a:srgbClr val="FF3300"/>
                </a:solidFill>
              </a:rPr>
              <a:t>过剩载流子</a:t>
            </a:r>
            <a:r>
              <a:rPr lang="zh-CN" altLang="en-US" sz="2000" b="1"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a:extLst>
              <a:ext uri="{FF2B5EF4-FFF2-40B4-BE49-F238E27FC236}">
                <a16:creationId xmlns:a16="http://schemas.microsoft.com/office/drawing/2014/main" id="{1F74AEF2-B249-4AA6-A5EE-629F66236AD5}"/>
              </a:ext>
            </a:extLst>
          </p:cNvPr>
          <p:cNvSpPr>
            <a:spLocks noGrp="1" noChangeArrowheads="1"/>
          </p:cNvSpPr>
          <p:nvPr>
            <p:ph type="body" sz="half" idx="1"/>
          </p:nvPr>
        </p:nvSpPr>
        <p:spPr>
          <a:xfrm>
            <a:off x="179512" y="620688"/>
            <a:ext cx="8213080" cy="4114800"/>
          </a:xfrm>
        </p:spPr>
        <p:txBody>
          <a:bodyPr/>
          <a:lstStyle/>
          <a:p>
            <a:pPr>
              <a:buFont typeface="Wingdings" panose="05000000000000000000" pitchFamily="2" charset="2"/>
              <a:buNone/>
            </a:pPr>
            <a:r>
              <a:rPr lang="en-US" altLang="zh-CN" sz="2400" dirty="0"/>
              <a:t>   </a:t>
            </a:r>
            <a:r>
              <a:rPr lang="zh-CN" altLang="en-US" sz="2400" dirty="0"/>
              <a:t>外加电场</a:t>
            </a:r>
            <a:r>
              <a:rPr lang="en-US" altLang="zh-CN" sz="2400" dirty="0"/>
              <a:t>E</a:t>
            </a:r>
            <a:r>
              <a:rPr lang="zh-CN" altLang="en-US" sz="2400" dirty="0"/>
              <a:t>施加于半导体上时，每一个电子在电场力</a:t>
            </a:r>
            <a:r>
              <a:rPr lang="en-US" altLang="zh-CN" sz="2400" dirty="0"/>
              <a:t>F=-</a:t>
            </a:r>
            <a:r>
              <a:rPr lang="en-US" altLang="zh-CN" sz="2400" dirty="0" err="1"/>
              <a:t>qE</a:t>
            </a:r>
            <a:r>
              <a:rPr lang="zh-CN" altLang="en-US" sz="2400" dirty="0"/>
              <a:t>的作用下，沿着电场的反方向在相继两次碰撞之间做加速运动，其加速度可表示为</a:t>
            </a:r>
          </a:p>
          <a:p>
            <a:pPr>
              <a:buFont typeface="Wingdings" panose="05000000000000000000" pitchFamily="2" charset="2"/>
              <a:buNone/>
            </a:pPr>
            <a:endParaRPr lang="zh-CN" altLang="en-US" sz="2400" dirty="0"/>
          </a:p>
          <a:p>
            <a:pPr>
              <a:buFont typeface="Wingdings" panose="05000000000000000000" pitchFamily="2" charset="2"/>
              <a:buNone/>
            </a:pPr>
            <a:r>
              <a:rPr lang="zh-CN" altLang="en-US" sz="2400" dirty="0"/>
              <a:t>   </a:t>
            </a:r>
          </a:p>
          <a:p>
            <a:pPr>
              <a:buFont typeface="Wingdings" panose="05000000000000000000" pitchFamily="2" charset="2"/>
              <a:buNone/>
            </a:pPr>
            <a:r>
              <a:rPr lang="zh-CN" altLang="en-US" sz="2400" dirty="0"/>
              <a:t>   对于价带空穴同样有</a:t>
            </a:r>
          </a:p>
          <a:p>
            <a:pPr>
              <a:buFont typeface="Wingdings" panose="05000000000000000000" pitchFamily="2" charset="2"/>
              <a:buNone/>
            </a:pPr>
            <a:endParaRPr lang="zh-CN" altLang="en-US" sz="2400" dirty="0"/>
          </a:p>
          <a:p>
            <a:pPr>
              <a:buFont typeface="Wingdings" panose="05000000000000000000" pitchFamily="2" charset="2"/>
              <a:buNone/>
            </a:pPr>
            <a:endParaRPr lang="zh-CN" altLang="en-US" sz="2400" dirty="0"/>
          </a:p>
          <a:p>
            <a:pPr>
              <a:buFont typeface="Wingdings" panose="05000000000000000000" pitchFamily="2" charset="2"/>
              <a:buNone/>
            </a:pPr>
            <a:r>
              <a:rPr lang="zh-CN" altLang="en-US" sz="2400" dirty="0"/>
              <a:t>  式中，</a:t>
            </a:r>
            <a:r>
              <a:rPr lang="en-US" altLang="zh-CN" sz="2400" dirty="0" err="1"/>
              <a:t>m</a:t>
            </a:r>
            <a:r>
              <a:rPr lang="en-US" altLang="zh-CN" sz="2400" baseline="-25000" dirty="0" err="1"/>
              <a:t>n</a:t>
            </a:r>
            <a:r>
              <a:rPr lang="en-US" altLang="zh-CN" sz="2400" dirty="0"/>
              <a:t> </a:t>
            </a:r>
            <a:r>
              <a:rPr lang="zh-CN" altLang="en-US" sz="2400" dirty="0"/>
              <a:t>，</a:t>
            </a:r>
            <a:r>
              <a:rPr lang="en-US" altLang="zh-CN" sz="2400" dirty="0" err="1"/>
              <a:t>m</a:t>
            </a:r>
            <a:r>
              <a:rPr lang="en-US" altLang="zh-CN" sz="2400" baseline="-25000" dirty="0" err="1"/>
              <a:t>p</a:t>
            </a:r>
            <a:r>
              <a:rPr lang="zh-CN" altLang="en-US" sz="2400" dirty="0"/>
              <a:t>为电子空穴的有效质量。</a:t>
            </a:r>
          </a:p>
        </p:txBody>
      </p:sp>
      <p:graphicFrame>
        <p:nvGraphicFramePr>
          <p:cNvPr id="122884" name="Object 4">
            <a:extLst>
              <a:ext uri="{FF2B5EF4-FFF2-40B4-BE49-F238E27FC236}">
                <a16:creationId xmlns:a16="http://schemas.microsoft.com/office/drawing/2014/main" id="{948FC46F-E822-468C-9745-2A81D3629745}"/>
              </a:ext>
            </a:extLst>
          </p:cNvPr>
          <p:cNvGraphicFramePr>
            <a:graphicFrameLocks noGrp="1" noChangeAspect="1"/>
          </p:cNvGraphicFramePr>
          <p:nvPr>
            <p:ph sz="quarter" idx="2"/>
            <p:extLst>
              <p:ext uri="{D42A27DB-BD31-4B8C-83A1-F6EECF244321}">
                <p14:modId xmlns:p14="http://schemas.microsoft.com/office/powerpoint/2010/main" val="126227589"/>
              </p:ext>
            </p:extLst>
          </p:nvPr>
        </p:nvGraphicFramePr>
        <p:xfrm>
          <a:off x="2383904" y="1887513"/>
          <a:ext cx="1503363" cy="711200"/>
        </p:xfrm>
        <a:graphic>
          <a:graphicData uri="http://schemas.openxmlformats.org/presentationml/2006/ole">
            <mc:AlternateContent xmlns:mc="http://schemas.openxmlformats.org/markup-compatibility/2006">
              <mc:Choice xmlns:v="urn:schemas-microsoft-com:vml" Requires="v">
                <p:oleObj spid="_x0000_s168034" name="Equation" r:id="rId3" imgW="939600" imgH="444240" progId="Equation.DSMT4">
                  <p:embed/>
                </p:oleObj>
              </mc:Choice>
              <mc:Fallback>
                <p:oleObj name="Equation" r:id="rId3" imgW="939600" imgH="444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3904" y="1887513"/>
                        <a:ext cx="1503363"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887" name="Object 7">
            <a:extLst>
              <a:ext uri="{FF2B5EF4-FFF2-40B4-BE49-F238E27FC236}">
                <a16:creationId xmlns:a16="http://schemas.microsoft.com/office/drawing/2014/main" id="{C7E19771-28C4-4B9F-8D72-2856892EA0C7}"/>
              </a:ext>
            </a:extLst>
          </p:cNvPr>
          <p:cNvGraphicFramePr>
            <a:graphicFrameLocks noGrp="1" noChangeAspect="1"/>
          </p:cNvGraphicFramePr>
          <p:nvPr>
            <p:ph sz="quarter" idx="3"/>
            <p:extLst>
              <p:ext uri="{D42A27DB-BD31-4B8C-83A1-F6EECF244321}">
                <p14:modId xmlns:p14="http://schemas.microsoft.com/office/powerpoint/2010/main" val="3117466502"/>
              </p:ext>
            </p:extLst>
          </p:nvPr>
        </p:nvGraphicFramePr>
        <p:xfrm>
          <a:off x="2514079" y="3111475"/>
          <a:ext cx="1314450" cy="657225"/>
        </p:xfrm>
        <a:graphic>
          <a:graphicData uri="http://schemas.openxmlformats.org/presentationml/2006/ole">
            <mc:AlternateContent xmlns:mc="http://schemas.openxmlformats.org/markup-compatibility/2006">
              <mc:Choice xmlns:v="urn:schemas-microsoft-com:vml" Requires="v">
                <p:oleObj spid="_x0000_s168035" name="Equation" r:id="rId5" imgW="914400" imgH="457200" progId="Equation.DSMT4">
                  <p:embed/>
                </p:oleObj>
              </mc:Choice>
              <mc:Fallback>
                <p:oleObj name="Equation" r:id="rId5" imgW="914400" imgH="4572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079" y="3111475"/>
                        <a:ext cx="13144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a:extLst>
              <a:ext uri="{FF2B5EF4-FFF2-40B4-BE49-F238E27FC236}">
                <a16:creationId xmlns:a16="http://schemas.microsoft.com/office/drawing/2014/main" id="{E098A7B3-7931-4E40-B6ED-C168F7AC10E8}"/>
              </a:ext>
            </a:extLst>
          </p:cNvPr>
          <p:cNvSpPr>
            <a:spLocks noGrp="1" noChangeArrowheads="1"/>
          </p:cNvSpPr>
          <p:nvPr>
            <p:ph type="body" sz="half" idx="1"/>
          </p:nvPr>
        </p:nvSpPr>
        <p:spPr>
          <a:xfrm>
            <a:off x="611560" y="620688"/>
            <a:ext cx="8136904" cy="4148137"/>
          </a:xfrm>
        </p:spPr>
        <p:txBody>
          <a:bodyPr/>
          <a:lstStyle/>
          <a:p>
            <a:pPr marL="0" indent="627063">
              <a:buFont typeface="Wingdings" panose="05000000000000000000" pitchFamily="2" charset="2"/>
              <a:buNone/>
            </a:pPr>
            <a:r>
              <a:rPr lang="zh-CN" altLang="en-US" sz="2400" dirty="0"/>
              <a:t>需要说明的是这个加速度不能累积，每次碰撞之后，这个定向漂移运动的初始速度下降为零。也就是说，载流子在电场作用下的加速度只有在两次散射间存在。</a:t>
            </a:r>
          </a:p>
          <a:p>
            <a:pPr>
              <a:buFont typeface="Wingdings" panose="05000000000000000000" pitchFamily="2" charset="2"/>
              <a:buNone/>
            </a:pPr>
            <a:r>
              <a:rPr lang="zh-CN" altLang="en-US" sz="2400" dirty="0"/>
              <a:t>随机热运动和漂移运动的合成使载流子产生了净位移。</a:t>
            </a:r>
          </a:p>
          <a:p>
            <a:pPr marL="0" indent="627063">
              <a:buFont typeface="Wingdings" panose="05000000000000000000" pitchFamily="2" charset="2"/>
              <a:buNone/>
            </a:pPr>
            <a:r>
              <a:rPr lang="zh-CN" altLang="en-US" sz="2400" dirty="0"/>
              <a:t>对于等加速度运动来说，经过平均自由时间</a:t>
            </a:r>
            <a:r>
              <a:rPr lang="en-US" altLang="zh-CN" sz="2400" dirty="0"/>
              <a:t>τ</a:t>
            </a:r>
            <a:r>
              <a:rPr lang="zh-CN" altLang="en-US" sz="2400" dirty="0"/>
              <a:t>之后的平均漂移速度应为</a:t>
            </a:r>
          </a:p>
          <a:p>
            <a:pPr>
              <a:buFont typeface="Wingdings" panose="05000000000000000000" pitchFamily="2" charset="2"/>
              <a:buNone/>
            </a:pPr>
            <a:r>
              <a:rPr lang="zh-CN" altLang="en-US" sz="2400" dirty="0"/>
              <a:t>对电子                             </a:t>
            </a:r>
          </a:p>
        </p:txBody>
      </p:sp>
      <p:graphicFrame>
        <p:nvGraphicFramePr>
          <p:cNvPr id="125956" name="Object 4">
            <a:extLst>
              <a:ext uri="{FF2B5EF4-FFF2-40B4-BE49-F238E27FC236}">
                <a16:creationId xmlns:a16="http://schemas.microsoft.com/office/drawing/2014/main" id="{C3C938EB-8270-4915-81EE-423573C59F09}"/>
              </a:ext>
            </a:extLst>
          </p:cNvPr>
          <p:cNvGraphicFramePr>
            <a:graphicFrameLocks noGrp="1" noChangeAspect="1"/>
          </p:cNvGraphicFramePr>
          <p:nvPr>
            <p:ph sz="quarter" idx="2"/>
            <p:extLst>
              <p:ext uri="{D42A27DB-BD31-4B8C-83A1-F6EECF244321}">
                <p14:modId xmlns:p14="http://schemas.microsoft.com/office/powerpoint/2010/main" val="1736676287"/>
              </p:ext>
            </p:extLst>
          </p:nvPr>
        </p:nvGraphicFramePr>
        <p:xfrm>
          <a:off x="1547664" y="3284984"/>
          <a:ext cx="1582738" cy="1065212"/>
        </p:xfrm>
        <a:graphic>
          <a:graphicData uri="http://schemas.openxmlformats.org/presentationml/2006/ole">
            <mc:AlternateContent xmlns:mc="http://schemas.openxmlformats.org/markup-compatibility/2006">
              <mc:Choice xmlns:v="urn:schemas-microsoft-com:vml" Requires="v">
                <p:oleObj spid="_x0000_s169058" name="Equation" r:id="rId3" imgW="660240" imgH="444240" progId="Equation.DSMT4">
                  <p:embed/>
                </p:oleObj>
              </mc:Choice>
              <mc:Fallback>
                <p:oleObj name="Equation" r:id="rId3" imgW="660240" imgH="444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284984"/>
                        <a:ext cx="1582738" cy="106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59" name="Object 7">
            <a:extLst>
              <a:ext uri="{FF2B5EF4-FFF2-40B4-BE49-F238E27FC236}">
                <a16:creationId xmlns:a16="http://schemas.microsoft.com/office/drawing/2014/main" id="{7D4DF677-0385-49F8-9E1E-CB3484AE6A97}"/>
              </a:ext>
            </a:extLst>
          </p:cNvPr>
          <p:cNvGraphicFramePr>
            <a:graphicFrameLocks noGrp="1" noChangeAspect="1"/>
          </p:cNvGraphicFramePr>
          <p:nvPr>
            <p:ph sz="quarter" idx="3"/>
            <p:extLst>
              <p:ext uri="{D42A27DB-BD31-4B8C-83A1-F6EECF244321}">
                <p14:modId xmlns:p14="http://schemas.microsoft.com/office/powerpoint/2010/main" val="1971370849"/>
              </p:ext>
            </p:extLst>
          </p:nvPr>
        </p:nvGraphicFramePr>
        <p:xfrm>
          <a:off x="1769689" y="5173316"/>
          <a:ext cx="1138687" cy="854015"/>
        </p:xfrm>
        <a:graphic>
          <a:graphicData uri="http://schemas.openxmlformats.org/presentationml/2006/ole">
            <mc:AlternateContent xmlns:mc="http://schemas.openxmlformats.org/markup-compatibility/2006">
              <mc:Choice xmlns:v="urn:schemas-microsoft-com:vml" Requires="v">
                <p:oleObj spid="_x0000_s169059" name="Equation" r:id="rId5" imgW="609480" imgH="457200" progId="Equation.DSMT4">
                  <p:embed/>
                </p:oleObj>
              </mc:Choice>
              <mc:Fallback>
                <p:oleObj name="Equation" r:id="rId5" imgW="609480" imgH="4572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9689" y="5173316"/>
                        <a:ext cx="1138687" cy="854015"/>
                      </a:xfrm>
                      <a:prstGeom prst="rect">
                        <a:avLst/>
                      </a:prstGeom>
                      <a:noFill/>
                      <a:ln>
                        <a:noFill/>
                      </a:ln>
                      <a:effectLst/>
                    </p:spPr>
                  </p:pic>
                </p:oleObj>
              </mc:Fallback>
            </mc:AlternateContent>
          </a:graphicData>
        </a:graphic>
      </p:graphicFrame>
      <p:sp>
        <p:nvSpPr>
          <p:cNvPr id="2" name="矩形 1">
            <a:extLst>
              <a:ext uri="{FF2B5EF4-FFF2-40B4-BE49-F238E27FC236}">
                <a16:creationId xmlns:a16="http://schemas.microsoft.com/office/drawing/2014/main" id="{6D8FE57C-6CBE-4D56-B247-C44B4AB575C3}"/>
              </a:ext>
            </a:extLst>
          </p:cNvPr>
          <p:cNvSpPr/>
          <p:nvPr/>
        </p:nvSpPr>
        <p:spPr>
          <a:xfrm>
            <a:off x="839778" y="4516474"/>
            <a:ext cx="1415772" cy="461665"/>
          </a:xfrm>
          <a:prstGeom prst="rect">
            <a:avLst/>
          </a:prstGeom>
        </p:spPr>
        <p:txBody>
          <a:bodyPr wrap="none">
            <a:spAutoFit/>
          </a:bodyPr>
          <a:lstStyle/>
          <a:p>
            <a:r>
              <a:rPr lang="zh-CN" altLang="en-US" sz="2400" dirty="0"/>
              <a:t>对于空穴</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B96FB3A5-0370-4F58-8A5D-5E98602B3E96}"/>
              </a:ext>
            </a:extLst>
          </p:cNvPr>
          <p:cNvSpPr>
            <a:spLocks noGrp="1" noChangeArrowheads="1"/>
          </p:cNvSpPr>
          <p:nvPr>
            <p:ph type="title"/>
          </p:nvPr>
        </p:nvSpPr>
        <p:spPr>
          <a:xfrm>
            <a:off x="251520" y="215454"/>
            <a:ext cx="7793037" cy="770115"/>
          </a:xfrm>
        </p:spPr>
        <p:txBody>
          <a:bodyPr/>
          <a:lstStyle/>
          <a:p>
            <a:r>
              <a:rPr lang="en-US" altLang="zh-CN" sz="3200" dirty="0"/>
              <a:t>1.6.2 </a:t>
            </a:r>
            <a:r>
              <a:rPr lang="zh-CN" altLang="en-US" sz="3200" dirty="0"/>
              <a:t>迁移率</a:t>
            </a:r>
            <a:r>
              <a:rPr lang="en-US" altLang="zh-CN" sz="3200" dirty="0"/>
              <a:t>μ</a:t>
            </a:r>
          </a:p>
        </p:txBody>
      </p:sp>
      <p:sp>
        <p:nvSpPr>
          <p:cNvPr id="129027" name="Rectangle 3">
            <a:extLst>
              <a:ext uri="{FF2B5EF4-FFF2-40B4-BE49-F238E27FC236}">
                <a16:creationId xmlns:a16="http://schemas.microsoft.com/office/drawing/2014/main" id="{20762FB3-8F7E-4997-A610-330E4E5FC61D}"/>
              </a:ext>
            </a:extLst>
          </p:cNvPr>
          <p:cNvSpPr>
            <a:spLocks noGrp="1" noChangeArrowheads="1"/>
          </p:cNvSpPr>
          <p:nvPr>
            <p:ph type="body" sz="half" idx="1"/>
          </p:nvPr>
        </p:nvSpPr>
        <p:spPr>
          <a:xfrm>
            <a:off x="422268" y="2253171"/>
            <a:ext cx="8398203" cy="4219575"/>
          </a:xfrm>
        </p:spPr>
        <p:txBody>
          <a:bodyPr>
            <a:normAutofit lnSpcReduction="10000"/>
          </a:bodyPr>
          <a:lstStyle/>
          <a:p>
            <a:pPr marL="0" indent="266700">
              <a:buFont typeface="Wingdings" panose="05000000000000000000" pitchFamily="2" charset="2"/>
              <a:buNone/>
            </a:pPr>
            <a:r>
              <a:rPr lang="zh-CN" altLang="en-US" sz="2000" dirty="0"/>
              <a:t>迁移率定义为在单位电场作用下的载流子的漂移速度。</a:t>
            </a:r>
          </a:p>
          <a:p>
            <a:pPr marL="0" indent="266700">
              <a:buFont typeface="Wingdings" panose="05000000000000000000" pitchFamily="2" charset="2"/>
              <a:buNone/>
            </a:pPr>
            <a:r>
              <a:rPr lang="zh-CN" altLang="en-US" sz="2000" dirty="0"/>
              <a:t>电子的迁移率</a:t>
            </a:r>
            <a:r>
              <a:rPr lang="en-US" altLang="zh-CN" sz="2000" dirty="0" err="1"/>
              <a:t>μ</a:t>
            </a:r>
            <a:r>
              <a:rPr lang="en-US" altLang="zh-CN" sz="2000" baseline="-25000" dirty="0" err="1"/>
              <a:t>n</a:t>
            </a:r>
            <a:r>
              <a:rPr lang="zh-CN" altLang="en-US" sz="2000" dirty="0"/>
              <a:t>（单位为</a:t>
            </a:r>
            <a:r>
              <a:rPr lang="en-US" altLang="zh-CN" sz="2000" dirty="0"/>
              <a:t>cm</a:t>
            </a:r>
            <a:r>
              <a:rPr lang="en-US" altLang="zh-CN" sz="2000" baseline="30000" dirty="0"/>
              <a:t>2</a:t>
            </a:r>
            <a:r>
              <a:rPr lang="en-US" altLang="zh-CN" sz="2000" dirty="0"/>
              <a:t>/Vs</a:t>
            </a:r>
            <a:r>
              <a:rPr lang="zh-CN" altLang="en-US" sz="2000" dirty="0"/>
              <a:t>）为</a:t>
            </a:r>
          </a:p>
          <a:p>
            <a:pPr marL="0" indent="266700">
              <a:buFont typeface="Wingdings" panose="05000000000000000000" pitchFamily="2" charset="2"/>
              <a:buNone/>
            </a:pPr>
            <a:endParaRPr lang="zh-CN" altLang="en-US" sz="2000" dirty="0"/>
          </a:p>
          <a:p>
            <a:pPr marL="0" indent="266700">
              <a:buFont typeface="Wingdings" panose="05000000000000000000" pitchFamily="2" charset="2"/>
              <a:buNone/>
            </a:pPr>
            <a:endParaRPr lang="zh-CN" altLang="en-US" sz="2000" dirty="0"/>
          </a:p>
          <a:p>
            <a:pPr marL="0" indent="266700">
              <a:buFont typeface="Wingdings" panose="05000000000000000000" pitchFamily="2" charset="2"/>
              <a:buNone/>
            </a:pPr>
            <a:r>
              <a:rPr lang="zh-CN" altLang="en-US" sz="2000" dirty="0"/>
              <a:t>则 </a:t>
            </a:r>
          </a:p>
          <a:p>
            <a:pPr marL="0" indent="266700">
              <a:buFont typeface="Wingdings" panose="05000000000000000000" pitchFamily="2" charset="2"/>
              <a:buNone/>
            </a:pPr>
            <a:endParaRPr lang="zh-CN" altLang="en-US" sz="2000" dirty="0"/>
          </a:p>
          <a:p>
            <a:pPr marL="0" indent="266700">
              <a:buFont typeface="Wingdings" panose="05000000000000000000" pitchFamily="2" charset="2"/>
              <a:buNone/>
            </a:pPr>
            <a:r>
              <a:rPr lang="zh-CN" altLang="en-US" sz="2000" dirty="0"/>
              <a:t>式中，</a:t>
            </a:r>
            <a:r>
              <a:rPr lang="en-US" altLang="zh-CN" sz="2000" dirty="0" err="1"/>
              <a:t>μ</a:t>
            </a:r>
            <a:r>
              <a:rPr lang="en-US" altLang="zh-CN" sz="2000" baseline="-25000" dirty="0" err="1"/>
              <a:t>n</a:t>
            </a:r>
            <a:r>
              <a:rPr lang="zh-CN" altLang="en-US" sz="2000" dirty="0"/>
              <a:t>是一个比例常数，描述了外加电场对载流子运动影响的程度。量纲为</a:t>
            </a:r>
            <a:r>
              <a:rPr lang="en-US" altLang="zh-CN" sz="2000" dirty="0"/>
              <a:t>cm</a:t>
            </a:r>
            <a:r>
              <a:rPr lang="en-US" altLang="zh-CN" sz="2000" baseline="30000" dirty="0"/>
              <a:t>2</a:t>
            </a:r>
            <a:r>
              <a:rPr lang="en-US" altLang="zh-CN" sz="2000" dirty="0"/>
              <a:t>/V∙S</a:t>
            </a:r>
            <a:endParaRPr lang="zh-CN" altLang="en-US" sz="2000" dirty="0"/>
          </a:p>
          <a:p>
            <a:pPr marL="0" indent="266700">
              <a:buNone/>
            </a:pPr>
            <a:r>
              <a:rPr lang="zh-CN" altLang="en-US" sz="2000" dirty="0"/>
              <a:t>迁移率与平均自由时间及有效质量（晶体中的各种散射机制（杂质、晶格振动）有关。</a:t>
            </a:r>
            <a:endParaRPr lang="en-US" altLang="zh-CN" sz="2000" dirty="0"/>
          </a:p>
          <a:p>
            <a:pPr marL="0" indent="266700">
              <a:buFont typeface="Wingdings" panose="05000000000000000000" pitchFamily="2" charset="2"/>
              <a:buNone/>
            </a:pPr>
            <a:r>
              <a:rPr lang="zh-CN" altLang="en-US" sz="2000" dirty="0"/>
              <a:t>显然，由于电子和空穴的运动状态不同，它们的有效质量和平均碰撞时间都是不同的，因此半导体中的电子和空穴都有不同的迁移率。</a:t>
            </a:r>
          </a:p>
        </p:txBody>
      </p:sp>
      <p:graphicFrame>
        <p:nvGraphicFramePr>
          <p:cNvPr id="129028" name="Object 4">
            <a:extLst>
              <a:ext uri="{FF2B5EF4-FFF2-40B4-BE49-F238E27FC236}">
                <a16:creationId xmlns:a16="http://schemas.microsoft.com/office/drawing/2014/main" id="{526339D2-9ED1-4858-BAB8-4F0551746A49}"/>
              </a:ext>
            </a:extLst>
          </p:cNvPr>
          <p:cNvGraphicFramePr>
            <a:graphicFrameLocks noGrp="1" noChangeAspect="1"/>
          </p:cNvGraphicFramePr>
          <p:nvPr>
            <p:ph sz="quarter" idx="2"/>
            <p:extLst>
              <p:ext uri="{D42A27DB-BD31-4B8C-83A1-F6EECF244321}">
                <p14:modId xmlns:p14="http://schemas.microsoft.com/office/powerpoint/2010/main" val="4249636889"/>
              </p:ext>
            </p:extLst>
          </p:nvPr>
        </p:nvGraphicFramePr>
        <p:xfrm>
          <a:off x="2182813" y="2864348"/>
          <a:ext cx="1023091" cy="833427"/>
        </p:xfrm>
        <a:graphic>
          <a:graphicData uri="http://schemas.openxmlformats.org/presentationml/2006/ole">
            <mc:AlternateContent xmlns:mc="http://schemas.openxmlformats.org/markup-compatibility/2006">
              <mc:Choice xmlns:v="urn:schemas-microsoft-com:vml" Requires="v">
                <p:oleObj spid="_x0000_s170080" name="Equation" r:id="rId3" imgW="545760" imgH="444240" progId="Equation.DSMT4">
                  <p:embed/>
                </p:oleObj>
              </mc:Choice>
              <mc:Fallback>
                <p:oleObj name="Equation" r:id="rId3" imgW="545760" imgH="444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2813" y="2864348"/>
                        <a:ext cx="1023091" cy="833427"/>
                      </a:xfrm>
                      <a:prstGeom prst="rect">
                        <a:avLst/>
                      </a:prstGeom>
                      <a:noFill/>
                      <a:ln>
                        <a:noFill/>
                      </a:ln>
                      <a:effectLst/>
                    </p:spPr>
                  </p:pic>
                </p:oleObj>
              </mc:Fallback>
            </mc:AlternateContent>
          </a:graphicData>
        </a:graphic>
      </p:graphicFrame>
      <p:graphicFrame>
        <p:nvGraphicFramePr>
          <p:cNvPr id="129046" name="Object 22">
            <a:extLst>
              <a:ext uri="{FF2B5EF4-FFF2-40B4-BE49-F238E27FC236}">
                <a16:creationId xmlns:a16="http://schemas.microsoft.com/office/drawing/2014/main" id="{BCDF9C89-CC93-4629-9287-10C6F7A05517}"/>
              </a:ext>
            </a:extLst>
          </p:cNvPr>
          <p:cNvGraphicFramePr>
            <a:graphicFrameLocks noGrp="1" noChangeAspect="1"/>
          </p:cNvGraphicFramePr>
          <p:nvPr>
            <p:ph sz="quarter" idx="3"/>
            <p:extLst>
              <p:ext uri="{D42A27DB-BD31-4B8C-83A1-F6EECF244321}">
                <p14:modId xmlns:p14="http://schemas.microsoft.com/office/powerpoint/2010/main" val="1667495439"/>
              </p:ext>
            </p:extLst>
          </p:nvPr>
        </p:nvGraphicFramePr>
        <p:xfrm>
          <a:off x="2051050" y="3697288"/>
          <a:ext cx="1023938" cy="376237"/>
        </p:xfrm>
        <a:graphic>
          <a:graphicData uri="http://schemas.openxmlformats.org/presentationml/2006/ole">
            <mc:AlternateContent xmlns:mc="http://schemas.openxmlformats.org/markup-compatibility/2006">
              <mc:Choice xmlns:v="urn:schemas-microsoft-com:vml" Requires="v">
                <p:oleObj spid="_x0000_s170081" name="Equation" r:id="rId5" imgW="622080" imgH="228600" progId="Equation.DSMT4">
                  <p:embed/>
                </p:oleObj>
              </mc:Choice>
              <mc:Fallback>
                <p:oleObj name="Equation" r:id="rId5" imgW="622080" imgH="22860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697288"/>
                        <a:ext cx="1023938" cy="376237"/>
                      </a:xfrm>
                      <a:prstGeom prst="rect">
                        <a:avLst/>
                      </a:prstGeom>
                    </p:spPr>
                  </p:pic>
                </p:oleObj>
              </mc:Fallback>
            </mc:AlternateContent>
          </a:graphicData>
        </a:graphic>
      </p:graphicFrame>
      <p:sp>
        <p:nvSpPr>
          <p:cNvPr id="6" name="Text Box 21">
            <a:extLst>
              <a:ext uri="{FF2B5EF4-FFF2-40B4-BE49-F238E27FC236}">
                <a16:creationId xmlns:a16="http://schemas.microsoft.com/office/drawing/2014/main" id="{00556C79-F6BF-490E-8BD4-0F78F2AC4F59}"/>
              </a:ext>
            </a:extLst>
          </p:cNvPr>
          <p:cNvSpPr txBox="1">
            <a:spLocks noChangeArrowheads="1"/>
          </p:cNvSpPr>
          <p:nvPr/>
        </p:nvSpPr>
        <p:spPr bwMode="auto">
          <a:xfrm>
            <a:off x="395536" y="1073871"/>
            <a:ext cx="808965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zh-CN" altLang="en-US" sz="2000" b="1" dirty="0">
                <a:solidFill>
                  <a:srgbClr val="000099"/>
                </a:solidFill>
                <a:latin typeface="+mn-ea"/>
                <a:ea typeface="+mn-ea"/>
              </a:rPr>
              <a:t>讨论半导体的</a:t>
            </a:r>
            <a:r>
              <a:rPr lang="zh-CN" altLang="en-US" sz="2000" b="1" dirty="0">
                <a:solidFill>
                  <a:srgbClr val="FF0000"/>
                </a:solidFill>
                <a:latin typeface="+mn-ea"/>
                <a:ea typeface="+mn-ea"/>
              </a:rPr>
              <a:t>迁移率、电导率、电阻率</a:t>
            </a:r>
            <a:r>
              <a:rPr lang="zh-CN" altLang="en-US" sz="2000" b="1" dirty="0">
                <a:solidFill>
                  <a:srgbClr val="000099"/>
                </a:solidFill>
                <a:latin typeface="+mn-ea"/>
                <a:ea typeface="+mn-ea"/>
              </a:rPr>
              <a:t>随温度和杂质浓度的变化规律。</a:t>
            </a:r>
          </a:p>
          <a:p>
            <a:pPr eaLnBrk="1" hangingPunct="1">
              <a:spcBef>
                <a:spcPct val="50000"/>
              </a:spcBef>
              <a:defRPr/>
            </a:pPr>
            <a:r>
              <a:rPr lang="zh-CN" altLang="en-US" sz="2000" b="1" dirty="0">
                <a:solidFill>
                  <a:srgbClr val="000099"/>
                </a:solidFill>
                <a:latin typeface="+mn-ea"/>
                <a:ea typeface="+mn-ea"/>
              </a:rPr>
              <a:t>引入</a:t>
            </a:r>
            <a:r>
              <a:rPr lang="zh-CN" altLang="en-US" sz="2000" b="1" dirty="0">
                <a:solidFill>
                  <a:srgbClr val="FF0000"/>
                </a:solidFill>
                <a:latin typeface="+mn-ea"/>
                <a:ea typeface="+mn-ea"/>
              </a:rPr>
              <a:t>载流子散射的概念</a:t>
            </a:r>
            <a:r>
              <a:rPr lang="zh-CN" altLang="en-US" sz="2000" b="1" dirty="0">
                <a:solidFill>
                  <a:srgbClr val="000099"/>
                </a:solidFill>
                <a:latin typeface="+mn-ea"/>
                <a:ea typeface="+mn-ea"/>
              </a:rPr>
              <a:t>及散射的物理本质。</a:t>
            </a:r>
          </a:p>
        </p:txBody>
      </p:sp>
      <p:sp>
        <p:nvSpPr>
          <p:cNvPr id="7" name="Rectangle 2">
            <a:extLst>
              <a:ext uri="{FF2B5EF4-FFF2-40B4-BE49-F238E27FC236}">
                <a16:creationId xmlns:a16="http://schemas.microsoft.com/office/drawing/2014/main" id="{5526E649-F386-452C-9011-3F0D44CBE6DE}"/>
              </a:ext>
            </a:extLst>
          </p:cNvPr>
          <p:cNvSpPr>
            <a:spLocks noChangeArrowheads="1"/>
          </p:cNvSpPr>
          <p:nvPr/>
        </p:nvSpPr>
        <p:spPr bwMode="auto">
          <a:xfrm>
            <a:off x="3635896" y="3697288"/>
            <a:ext cx="4092004" cy="307777"/>
          </a:xfrm>
          <a:prstGeom prst="rect">
            <a:avLst/>
          </a:prstGeom>
          <a:noFill/>
          <a:ln w="9525">
            <a:solidFill>
              <a:srgbClr val="FF0000"/>
            </a:solidFill>
            <a:miter lim="800000"/>
            <a:headEnd/>
            <a:tailEnd/>
          </a:ln>
          <a:effectLst/>
        </p:spPr>
        <p:txBody>
          <a:bodyPr wrap="square">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r>
              <a:rPr lang="en-US" altLang="zh-CN" sz="1400" b="1" dirty="0">
                <a:solidFill>
                  <a:srgbClr val="FF0000"/>
                </a:solidFill>
                <a:latin typeface="+mj-lt"/>
                <a:ea typeface="+mj-ea"/>
              </a:rPr>
              <a:t>    </a:t>
            </a:r>
            <a:r>
              <a:rPr lang="zh-CN" altLang="en-US" sz="1400" b="1" dirty="0">
                <a:solidFill>
                  <a:srgbClr val="FF0000"/>
                </a:solidFill>
                <a:latin typeface="+mj-lt"/>
                <a:ea typeface="+mj-ea"/>
              </a:rPr>
              <a:t>电场不很强时</a:t>
            </a:r>
            <a:r>
              <a:rPr lang="en-US" altLang="zh-CN" sz="1400" b="1" dirty="0">
                <a:latin typeface="+mj-lt"/>
                <a:ea typeface="+mj-ea"/>
              </a:rPr>
              <a:t>(</a:t>
            </a:r>
            <a:r>
              <a:rPr lang="en-US" altLang="zh-CN" sz="1200" b="1" dirty="0">
                <a:latin typeface="+mj-lt"/>
                <a:ea typeface="+mj-ea"/>
              </a:rPr>
              <a:t>E&lt;10</a:t>
            </a:r>
            <a:r>
              <a:rPr lang="en-US" altLang="zh-CN" sz="1200" b="1" baseline="30000" dirty="0">
                <a:latin typeface="+mj-lt"/>
                <a:ea typeface="+mj-ea"/>
              </a:rPr>
              <a:t>3</a:t>
            </a:r>
            <a:r>
              <a:rPr lang="en-US" altLang="zh-CN" sz="1200" b="1" dirty="0">
                <a:latin typeface="+mj-lt"/>
                <a:ea typeface="+mj-ea"/>
              </a:rPr>
              <a:t>V/cm), </a:t>
            </a:r>
            <a:r>
              <a:rPr lang="en-US" altLang="zh-CN" sz="1400" b="1" dirty="0" err="1">
                <a:latin typeface="+mj-lt"/>
                <a:ea typeface="+mj-ea"/>
              </a:rPr>
              <a:t>V</a:t>
            </a:r>
            <a:r>
              <a:rPr lang="en-US" altLang="zh-CN" sz="1400" b="1" baseline="-25000" dirty="0" err="1">
                <a:latin typeface="+mj-lt"/>
                <a:ea typeface="+mj-ea"/>
              </a:rPr>
              <a:t>n</a:t>
            </a:r>
            <a:r>
              <a:rPr lang="zh-CN" altLang="en-US" sz="1400" b="1" dirty="0">
                <a:latin typeface="+mj-lt"/>
                <a:ea typeface="+mj-ea"/>
              </a:rPr>
              <a:t>和</a:t>
            </a:r>
            <a:r>
              <a:rPr lang="en-US" altLang="zh-CN" sz="1400" b="1" dirty="0">
                <a:latin typeface="+mj-lt"/>
                <a:ea typeface="+mj-ea"/>
              </a:rPr>
              <a:t>E</a:t>
            </a:r>
            <a:r>
              <a:rPr lang="zh-CN" altLang="en-US" sz="1400" b="1" dirty="0">
                <a:latin typeface="+mj-lt"/>
                <a:ea typeface="+mj-ea"/>
              </a:rPr>
              <a:t>成正比</a:t>
            </a:r>
            <a:endParaRPr lang="en-US" altLang="zh-CN" sz="1400" b="1" dirty="0">
              <a:latin typeface="+mj-lt"/>
              <a:ea typeface="+mj-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0" name="Picture 4" descr="0133">
            <a:extLst>
              <a:ext uri="{FF2B5EF4-FFF2-40B4-BE49-F238E27FC236}">
                <a16:creationId xmlns:a16="http://schemas.microsoft.com/office/drawing/2014/main" id="{7B7B5D8F-3424-4413-9960-E3F49068B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56263"/>
            <a:ext cx="4176464" cy="6466968"/>
          </a:xfrm>
          <a:prstGeom prst="rect">
            <a:avLst/>
          </a:prstGeom>
          <a:noFill/>
          <a:extLst>
            <a:ext uri="{909E8E84-426E-40DD-AFC4-6F175D3DCCD1}">
              <a14:hiddenFill xmlns:a14="http://schemas.microsoft.com/office/drawing/2010/main">
                <a:solidFill>
                  <a:srgbClr val="FFFFFF"/>
                </a:solidFill>
              </a14:hiddenFill>
            </a:ext>
          </a:extLst>
        </p:spPr>
      </p:pic>
      <p:sp>
        <p:nvSpPr>
          <p:cNvPr id="132101" name="Text Box 5">
            <a:extLst>
              <a:ext uri="{FF2B5EF4-FFF2-40B4-BE49-F238E27FC236}">
                <a16:creationId xmlns:a16="http://schemas.microsoft.com/office/drawing/2014/main" id="{EE511191-AF42-46DC-BF12-212FC72171A0}"/>
              </a:ext>
            </a:extLst>
          </p:cNvPr>
          <p:cNvSpPr txBox="1">
            <a:spLocks noChangeArrowheads="1"/>
          </p:cNvSpPr>
          <p:nvPr/>
        </p:nvSpPr>
        <p:spPr bwMode="auto">
          <a:xfrm>
            <a:off x="539552" y="2132856"/>
            <a:ext cx="3382963"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a:latin typeface="Tahoma" panose="020B0604030504040204" pitchFamily="34" charset="0"/>
              </a:rPr>
              <a:t>左图是硅中电子，空穴迁移率随杂质浓度的变化</a:t>
            </a:r>
          </a:p>
          <a:p>
            <a:pPr>
              <a:spcBef>
                <a:spcPct val="50000"/>
              </a:spcBef>
              <a:buFontTx/>
              <a:buAutoNum type="alphaLcParenR"/>
            </a:pPr>
            <a:r>
              <a:rPr lang="en-US" altLang="zh-CN" sz="2400">
                <a:latin typeface="Tahoma" panose="020B0604030504040204" pitchFamily="34" charset="0"/>
              </a:rPr>
              <a:t>N</a:t>
            </a:r>
            <a:r>
              <a:rPr lang="zh-CN" altLang="en-US" sz="2400">
                <a:latin typeface="Tahoma" panose="020B0604030504040204" pitchFamily="34" charset="0"/>
              </a:rPr>
              <a:t>型硅中电子和空穴的迁移率</a:t>
            </a:r>
          </a:p>
          <a:p>
            <a:pPr>
              <a:spcBef>
                <a:spcPct val="50000"/>
              </a:spcBef>
              <a:buFontTx/>
              <a:buAutoNum type="alphaLcParenR"/>
            </a:pPr>
            <a:r>
              <a:rPr lang="en-US" altLang="zh-CN" sz="2400">
                <a:latin typeface="Tahoma" panose="020B0604030504040204" pitchFamily="34" charset="0"/>
              </a:rPr>
              <a:t>P</a:t>
            </a:r>
            <a:r>
              <a:rPr lang="zh-CN" altLang="en-US" sz="2400">
                <a:latin typeface="Tahoma" panose="020B0604030504040204" pitchFamily="34" charset="0"/>
              </a:rPr>
              <a:t>型硅中电子和空穴的迁移率</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a:extLst>
              <a:ext uri="{FF2B5EF4-FFF2-40B4-BE49-F238E27FC236}">
                <a16:creationId xmlns:a16="http://schemas.microsoft.com/office/drawing/2014/main" id="{A792DCC6-8986-4E11-8377-E27CFF3B95C6}"/>
              </a:ext>
            </a:extLst>
          </p:cNvPr>
          <p:cNvSpPr>
            <a:spLocks noGrp="1" noChangeArrowheads="1"/>
          </p:cNvSpPr>
          <p:nvPr>
            <p:ph idx="1"/>
          </p:nvPr>
        </p:nvSpPr>
        <p:spPr>
          <a:xfrm>
            <a:off x="1116013" y="765175"/>
            <a:ext cx="7772400" cy="4114800"/>
          </a:xfrm>
        </p:spPr>
        <p:txBody>
          <a:bodyPr/>
          <a:lstStyle/>
          <a:p>
            <a:pPr>
              <a:buFont typeface="Wingdings" panose="05000000000000000000" pitchFamily="2" charset="2"/>
              <a:buNone/>
            </a:pPr>
            <a:r>
              <a:rPr lang="zh-CN" altLang="en-US" sz="2400"/>
              <a:t>载流子的迁移率还要随温度而变化。</a:t>
            </a:r>
          </a:p>
        </p:txBody>
      </p:sp>
      <p:pic>
        <p:nvPicPr>
          <p:cNvPr id="133124" name="Picture 4" descr="0134">
            <a:extLst>
              <a:ext uri="{FF2B5EF4-FFF2-40B4-BE49-F238E27FC236}">
                <a16:creationId xmlns:a16="http://schemas.microsoft.com/office/drawing/2014/main" id="{A1989965-C9BB-40B7-B44D-F145455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487" y="1340768"/>
            <a:ext cx="5841777" cy="4090246"/>
          </a:xfrm>
          <a:prstGeom prst="rect">
            <a:avLst/>
          </a:prstGeom>
          <a:noFill/>
          <a:extLst>
            <a:ext uri="{909E8E84-426E-40DD-AFC4-6F175D3DCCD1}">
              <a14:hiddenFill xmlns:a14="http://schemas.microsoft.com/office/drawing/2010/main">
                <a:solidFill>
                  <a:srgbClr val="FFFFFF"/>
                </a:solidFill>
              </a14:hiddenFill>
            </a:ext>
          </a:extLst>
        </p:spPr>
      </p:pic>
      <p:sp>
        <p:nvSpPr>
          <p:cNvPr id="133125" name="Text Box 5">
            <a:extLst>
              <a:ext uri="{FF2B5EF4-FFF2-40B4-BE49-F238E27FC236}">
                <a16:creationId xmlns:a16="http://schemas.microsoft.com/office/drawing/2014/main" id="{32AEEDB4-58AC-4BA3-A45E-51218B3FBD99}"/>
              </a:ext>
            </a:extLst>
          </p:cNvPr>
          <p:cNvSpPr txBox="1">
            <a:spLocks noChangeArrowheads="1"/>
          </p:cNvSpPr>
          <p:nvPr/>
        </p:nvSpPr>
        <p:spPr bwMode="auto">
          <a:xfrm>
            <a:off x="900113" y="5897927"/>
            <a:ext cx="3671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ahoma" panose="020B0604030504040204" pitchFamily="34" charset="0"/>
              </a:rPr>
              <a:t>a) μ</a:t>
            </a:r>
            <a:r>
              <a:rPr lang="en-US" altLang="zh-CN" sz="2400" baseline="-25000">
                <a:latin typeface="Tahoma" panose="020B0604030504040204" pitchFamily="34" charset="0"/>
              </a:rPr>
              <a:t>n    </a:t>
            </a:r>
            <a:r>
              <a:rPr lang="en-US" altLang="zh-CN" sz="2400">
                <a:latin typeface="Tahoma" panose="020B0604030504040204" pitchFamily="34" charset="0"/>
              </a:rPr>
              <a:t>b) μ</a:t>
            </a:r>
            <a:r>
              <a:rPr lang="en-US" altLang="zh-CN" sz="2400" baseline="-25000">
                <a:latin typeface="Tahoma" panose="020B0604030504040204" pitchFamily="34" charset="0"/>
              </a:rPr>
              <a:t>p</a:t>
            </a:r>
            <a:r>
              <a:rPr lang="en-US" altLang="zh-CN" sz="2400">
                <a:latin typeface="Tahoma" panose="020B0604030504040204" pitchFamily="34" charset="0"/>
              </a:rPr>
              <a:t>  </a:t>
            </a:r>
          </a:p>
        </p:txBody>
      </p:sp>
      <p:sp>
        <p:nvSpPr>
          <p:cNvPr id="133126" name="Text Box 6">
            <a:extLst>
              <a:ext uri="{FF2B5EF4-FFF2-40B4-BE49-F238E27FC236}">
                <a16:creationId xmlns:a16="http://schemas.microsoft.com/office/drawing/2014/main" id="{D633F454-27D5-459C-A6AA-7C8426522876}"/>
              </a:ext>
            </a:extLst>
          </p:cNvPr>
          <p:cNvSpPr txBox="1">
            <a:spLocks noChangeArrowheads="1"/>
          </p:cNvSpPr>
          <p:nvPr/>
        </p:nvSpPr>
        <p:spPr bwMode="auto">
          <a:xfrm>
            <a:off x="684213" y="5321665"/>
            <a:ext cx="5472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硅中载流子迁移率随温度变化的曲线</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FAC3FE8D-AF35-45EA-86E6-8D51AA53CF60}"/>
              </a:ext>
            </a:extLst>
          </p:cNvPr>
          <p:cNvSpPr>
            <a:spLocks noGrp="1" noChangeArrowheads="1"/>
          </p:cNvSpPr>
          <p:nvPr>
            <p:ph type="title"/>
          </p:nvPr>
        </p:nvSpPr>
        <p:spPr/>
        <p:txBody>
          <a:bodyPr/>
          <a:lstStyle/>
          <a:p>
            <a:r>
              <a:rPr lang="en-US" altLang="zh-CN" sz="3200"/>
              <a:t>1.6.3 </a:t>
            </a:r>
            <a:r>
              <a:rPr lang="zh-CN" altLang="en-US" sz="3200"/>
              <a:t>半导体样品中的漂移电流密度</a:t>
            </a:r>
          </a:p>
        </p:txBody>
      </p:sp>
      <p:sp>
        <p:nvSpPr>
          <p:cNvPr id="134147" name="Rectangle 3">
            <a:extLst>
              <a:ext uri="{FF2B5EF4-FFF2-40B4-BE49-F238E27FC236}">
                <a16:creationId xmlns:a16="http://schemas.microsoft.com/office/drawing/2014/main" id="{A2C613B6-A714-45BD-8FE4-46283E634B2D}"/>
              </a:ext>
            </a:extLst>
          </p:cNvPr>
          <p:cNvSpPr>
            <a:spLocks noGrp="1" noChangeArrowheads="1"/>
          </p:cNvSpPr>
          <p:nvPr>
            <p:ph type="body" sz="half" idx="1"/>
          </p:nvPr>
        </p:nvSpPr>
        <p:spPr>
          <a:xfrm>
            <a:off x="251520" y="2017713"/>
            <a:ext cx="4741168" cy="4114800"/>
          </a:xfrm>
        </p:spPr>
        <p:txBody>
          <a:bodyPr/>
          <a:lstStyle/>
          <a:p>
            <a:pPr marL="0" indent="0">
              <a:buFont typeface="Wingdings" panose="05000000000000000000" pitchFamily="2" charset="2"/>
              <a:buNone/>
            </a:pPr>
            <a:r>
              <a:rPr lang="zh-CN" altLang="en-US" sz="2400" dirty="0"/>
              <a:t>设一个晶体样品如图所示，以单位面积为底，以平均漂移速度</a:t>
            </a:r>
            <a:r>
              <a:rPr lang="en-US" altLang="zh-CN" sz="2400" dirty="0"/>
              <a:t>v</a:t>
            </a:r>
            <a:r>
              <a:rPr lang="zh-CN" altLang="en-US" sz="2400" dirty="0"/>
              <a:t>为长度的矩形体积。先求出电子电流密度，设电场</a:t>
            </a:r>
            <a:r>
              <a:rPr lang="en-US" altLang="zh-CN" sz="2400" dirty="0"/>
              <a:t>E</a:t>
            </a:r>
            <a:r>
              <a:rPr lang="zh-CN" altLang="en-US" sz="2400" dirty="0"/>
              <a:t>为</a:t>
            </a:r>
            <a:r>
              <a:rPr lang="en-US" altLang="zh-CN" sz="2400" dirty="0"/>
              <a:t>x</a:t>
            </a:r>
            <a:r>
              <a:rPr lang="zh-CN" altLang="en-US" sz="2400" dirty="0"/>
              <a:t>方向，在电场的作用下，电子应沿着</a:t>
            </a:r>
            <a:r>
              <a:rPr lang="en-US" altLang="zh-CN" sz="2400" dirty="0"/>
              <a:t>-x</a:t>
            </a:r>
            <a:r>
              <a:rPr lang="zh-CN" altLang="en-US" sz="2400" dirty="0"/>
              <a:t>方向运动。</a:t>
            </a:r>
          </a:p>
        </p:txBody>
      </p:sp>
      <p:graphicFrame>
        <p:nvGraphicFramePr>
          <p:cNvPr id="134148" name="Object 4">
            <a:extLst>
              <a:ext uri="{FF2B5EF4-FFF2-40B4-BE49-F238E27FC236}">
                <a16:creationId xmlns:a16="http://schemas.microsoft.com/office/drawing/2014/main" id="{AA7B94C1-F92B-4061-AB9C-E579F8AC23F9}"/>
              </a:ext>
            </a:extLst>
          </p:cNvPr>
          <p:cNvGraphicFramePr>
            <a:graphicFrameLocks noGrp="1" noChangeAspect="1"/>
          </p:cNvGraphicFramePr>
          <p:nvPr>
            <p:ph sz="half" idx="2"/>
          </p:nvPr>
        </p:nvGraphicFramePr>
        <p:xfrm>
          <a:off x="5580063" y="5300663"/>
          <a:ext cx="1366837" cy="492125"/>
        </p:xfrm>
        <a:graphic>
          <a:graphicData uri="http://schemas.openxmlformats.org/presentationml/2006/ole">
            <mc:AlternateContent xmlns:mc="http://schemas.openxmlformats.org/markup-compatibility/2006">
              <mc:Choice xmlns:v="urn:schemas-microsoft-com:vml" Requires="v">
                <p:oleObj spid="_x0000_s171056" name="Equation" r:id="rId3" imgW="634680" imgH="228600" progId="Equation.DSMT4">
                  <p:embed/>
                </p:oleObj>
              </mc:Choice>
              <mc:Fallback>
                <p:oleObj name="Equation" r:id="rId3" imgW="63468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5300663"/>
                        <a:ext cx="136683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4150" name="Picture 6" descr="0135">
            <a:extLst>
              <a:ext uri="{FF2B5EF4-FFF2-40B4-BE49-F238E27FC236}">
                <a16:creationId xmlns:a16="http://schemas.microsoft.com/office/drawing/2014/main" id="{7DD0D644-675A-4553-ACD2-DF2CFBD9F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2205038"/>
            <a:ext cx="3675062" cy="2089150"/>
          </a:xfrm>
          <a:prstGeom prst="rect">
            <a:avLst/>
          </a:prstGeom>
          <a:noFill/>
          <a:extLst>
            <a:ext uri="{909E8E84-426E-40DD-AFC4-6F175D3DCCD1}">
              <a14:hiddenFill xmlns:a14="http://schemas.microsoft.com/office/drawing/2010/main">
                <a:solidFill>
                  <a:srgbClr val="FFFFFF"/>
                </a:solidFill>
              </a14:hiddenFill>
            </a:ext>
          </a:extLst>
        </p:spPr>
      </p:pic>
      <p:sp>
        <p:nvSpPr>
          <p:cNvPr id="134151" name="Text Box 7">
            <a:extLst>
              <a:ext uri="{FF2B5EF4-FFF2-40B4-BE49-F238E27FC236}">
                <a16:creationId xmlns:a16="http://schemas.microsoft.com/office/drawing/2014/main" id="{04B10AD8-ED8B-424B-A360-E5B23DC0E4BC}"/>
              </a:ext>
            </a:extLst>
          </p:cNvPr>
          <p:cNvSpPr txBox="1">
            <a:spLocks noChangeArrowheads="1"/>
          </p:cNvSpPr>
          <p:nvPr/>
        </p:nvSpPr>
        <p:spPr bwMode="auto">
          <a:xfrm>
            <a:off x="1763713" y="5300663"/>
            <a:ext cx="6983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可求得电子的电流密度是</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Text Box 4">
            <a:extLst>
              <a:ext uri="{FF2B5EF4-FFF2-40B4-BE49-F238E27FC236}">
                <a16:creationId xmlns:a16="http://schemas.microsoft.com/office/drawing/2014/main" id="{CE36BC31-B58F-49E9-AEC6-B965ECE9F755}"/>
              </a:ext>
            </a:extLst>
          </p:cNvPr>
          <p:cNvSpPr txBox="1">
            <a:spLocks noGrp="1" noChangeArrowheads="1"/>
          </p:cNvSpPr>
          <p:nvPr>
            <p:ph type="body" sz="half" idx="1"/>
          </p:nvPr>
        </p:nvSpPr>
        <p:spPr>
          <a:xfrm>
            <a:off x="755576" y="548680"/>
            <a:ext cx="7277100" cy="5832648"/>
          </a:xfrm>
          <a:noFill/>
          <a:ln/>
        </p:spPr>
        <p:txBody>
          <a:bodyPr>
            <a:normAutofit/>
          </a:bodyPr>
          <a:lstStyle/>
          <a:p>
            <a:pPr>
              <a:spcBef>
                <a:spcPct val="50000"/>
              </a:spcBef>
              <a:buClrTx/>
              <a:buSzTx/>
              <a:buFontTx/>
              <a:buNone/>
            </a:pPr>
            <a:r>
              <a:rPr lang="zh-CN" altLang="en-US" sz="2400" dirty="0"/>
              <a:t>同样可求得空穴的漂移电流密度为</a:t>
            </a:r>
          </a:p>
          <a:p>
            <a:pPr>
              <a:spcBef>
                <a:spcPct val="50000"/>
              </a:spcBef>
              <a:buClrTx/>
              <a:buSzTx/>
              <a:buFontTx/>
              <a:buNone/>
            </a:pPr>
            <a:endParaRPr lang="zh-CN" altLang="en-US" sz="2400" dirty="0"/>
          </a:p>
          <a:p>
            <a:pPr>
              <a:spcBef>
                <a:spcPct val="50000"/>
              </a:spcBef>
              <a:buClrTx/>
              <a:buSzTx/>
              <a:buFontTx/>
              <a:buNone/>
            </a:pPr>
            <a:r>
              <a:rPr lang="zh-CN" altLang="en-US" sz="2400" dirty="0"/>
              <a:t>所以总的漂移电流密度是</a:t>
            </a:r>
          </a:p>
          <a:p>
            <a:pPr>
              <a:spcBef>
                <a:spcPct val="50000"/>
              </a:spcBef>
              <a:buClrTx/>
              <a:buSzTx/>
              <a:buFontTx/>
              <a:buNone/>
            </a:pPr>
            <a:endParaRPr lang="zh-CN" altLang="en-US" sz="2400" dirty="0"/>
          </a:p>
          <a:p>
            <a:pPr>
              <a:spcBef>
                <a:spcPct val="50000"/>
              </a:spcBef>
              <a:buClrTx/>
              <a:buSzTx/>
              <a:buFontTx/>
              <a:buNone/>
            </a:pPr>
            <a:endParaRPr lang="en-US" altLang="zh-CN" sz="2400" dirty="0"/>
          </a:p>
          <a:p>
            <a:pPr>
              <a:spcBef>
                <a:spcPct val="50000"/>
              </a:spcBef>
              <a:buClrTx/>
              <a:buSzTx/>
              <a:buFontTx/>
              <a:buNone/>
            </a:pPr>
            <a:r>
              <a:rPr lang="zh-CN" altLang="en-US" sz="2400" dirty="0"/>
              <a:t>对于</a:t>
            </a:r>
            <a:r>
              <a:rPr lang="en-US" altLang="zh-CN" sz="2400" dirty="0"/>
              <a:t>N</a:t>
            </a:r>
            <a:r>
              <a:rPr lang="zh-CN" altLang="en-US" sz="2400" dirty="0"/>
              <a:t>型半导体，特别是强</a:t>
            </a:r>
            <a:r>
              <a:rPr lang="en-US" altLang="zh-CN" sz="2400" dirty="0"/>
              <a:t>N</a:t>
            </a:r>
            <a:r>
              <a:rPr lang="zh-CN" altLang="en-US" sz="2400" dirty="0"/>
              <a:t>型半导体，由于</a:t>
            </a:r>
            <a:r>
              <a:rPr lang="en-US" altLang="zh-CN" sz="2400" dirty="0"/>
              <a:t>n&gt;&gt;p</a:t>
            </a:r>
            <a:r>
              <a:rPr lang="zh-CN" altLang="en-US" sz="2400" dirty="0"/>
              <a:t>，式可简化为</a:t>
            </a:r>
            <a:endParaRPr lang="en-US" altLang="zh-CN" sz="2400" dirty="0"/>
          </a:p>
          <a:p>
            <a:pPr>
              <a:spcBef>
                <a:spcPct val="50000"/>
              </a:spcBef>
              <a:buClrTx/>
              <a:buSzTx/>
              <a:buFontTx/>
              <a:buNone/>
            </a:pPr>
            <a:endParaRPr lang="en-US" altLang="zh-CN" sz="2400" dirty="0"/>
          </a:p>
          <a:p>
            <a:pPr>
              <a:spcBef>
                <a:spcPct val="50000"/>
              </a:spcBef>
              <a:buClrTx/>
              <a:buSzTx/>
              <a:buFontTx/>
              <a:buNone/>
            </a:pPr>
            <a:r>
              <a:rPr lang="zh-CN" altLang="en-US" sz="2400" dirty="0"/>
              <a:t>对于</a:t>
            </a:r>
            <a:r>
              <a:rPr lang="en-US" altLang="zh-CN" sz="2400" dirty="0"/>
              <a:t>P</a:t>
            </a:r>
            <a:r>
              <a:rPr lang="zh-CN" altLang="en-US" sz="2400" dirty="0"/>
              <a:t>型半导体，特别是强</a:t>
            </a:r>
            <a:r>
              <a:rPr lang="en-US" altLang="zh-CN" sz="2400" dirty="0"/>
              <a:t>P</a:t>
            </a:r>
            <a:r>
              <a:rPr lang="zh-CN" altLang="en-US" sz="2400" dirty="0"/>
              <a:t>型半导体，由于</a:t>
            </a:r>
            <a:r>
              <a:rPr lang="en-US" altLang="zh-CN" sz="2400" dirty="0"/>
              <a:t>p&gt;&gt;n.</a:t>
            </a:r>
            <a:r>
              <a:rPr lang="zh-CN" altLang="en-US" sz="2400" dirty="0"/>
              <a:t>可简化为</a:t>
            </a:r>
          </a:p>
        </p:txBody>
      </p:sp>
      <p:graphicFrame>
        <p:nvGraphicFramePr>
          <p:cNvPr id="143365" name="Object 5">
            <a:extLst>
              <a:ext uri="{FF2B5EF4-FFF2-40B4-BE49-F238E27FC236}">
                <a16:creationId xmlns:a16="http://schemas.microsoft.com/office/drawing/2014/main" id="{610D6311-E9A3-4D6C-8438-549386EA024A}"/>
              </a:ext>
            </a:extLst>
          </p:cNvPr>
          <p:cNvGraphicFramePr>
            <a:graphicFrameLocks noGrp="1" noChangeAspect="1"/>
          </p:cNvGraphicFramePr>
          <p:nvPr>
            <p:ph sz="quarter" idx="2"/>
            <p:extLst>
              <p:ext uri="{D42A27DB-BD31-4B8C-83A1-F6EECF244321}">
                <p14:modId xmlns:p14="http://schemas.microsoft.com/office/powerpoint/2010/main" val="1500021953"/>
              </p:ext>
            </p:extLst>
          </p:nvPr>
        </p:nvGraphicFramePr>
        <p:xfrm>
          <a:off x="1589013" y="1096367"/>
          <a:ext cx="1511300" cy="552450"/>
        </p:xfrm>
        <a:graphic>
          <a:graphicData uri="http://schemas.openxmlformats.org/presentationml/2006/ole">
            <mc:AlternateContent xmlns:mc="http://schemas.openxmlformats.org/markup-compatibility/2006">
              <mc:Choice xmlns:v="urn:schemas-microsoft-com:vml" Requires="v">
                <p:oleObj spid="_x0000_s143578" name="Equation" r:id="rId3" imgW="660240" imgH="241200" progId="Equation.DSMT4">
                  <p:embed/>
                </p:oleObj>
              </mc:Choice>
              <mc:Fallback>
                <p:oleObj name="Equation" r:id="rId3" imgW="660240" imgH="241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13" y="1096367"/>
                        <a:ext cx="15113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68" name="Object 8">
            <a:extLst>
              <a:ext uri="{FF2B5EF4-FFF2-40B4-BE49-F238E27FC236}">
                <a16:creationId xmlns:a16="http://schemas.microsoft.com/office/drawing/2014/main" id="{969913EF-C30C-4D2E-85B0-0830DA68B0A2}"/>
              </a:ext>
            </a:extLst>
          </p:cNvPr>
          <p:cNvGraphicFramePr>
            <a:graphicFrameLocks noGrp="1" noChangeAspect="1"/>
          </p:cNvGraphicFramePr>
          <p:nvPr>
            <p:ph sz="quarter" idx="3"/>
            <p:extLst>
              <p:ext uri="{D42A27DB-BD31-4B8C-83A1-F6EECF244321}">
                <p14:modId xmlns:p14="http://schemas.microsoft.com/office/powerpoint/2010/main" val="350854982"/>
              </p:ext>
            </p:extLst>
          </p:nvPr>
        </p:nvGraphicFramePr>
        <p:xfrm>
          <a:off x="1049263" y="2247305"/>
          <a:ext cx="3887788" cy="577850"/>
        </p:xfrm>
        <a:graphic>
          <a:graphicData uri="http://schemas.openxmlformats.org/presentationml/2006/ole">
            <mc:AlternateContent xmlns:mc="http://schemas.openxmlformats.org/markup-compatibility/2006">
              <mc:Choice xmlns:v="urn:schemas-microsoft-com:vml" Requires="v">
                <p:oleObj spid="_x0000_s143579" name="Equation" r:id="rId5" imgW="1625400" imgH="241200" progId="Equation.DSMT4">
                  <p:embed/>
                </p:oleObj>
              </mc:Choice>
              <mc:Fallback>
                <p:oleObj name="Equation" r:id="rId5" imgW="1625400" imgH="2412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63" y="2247305"/>
                        <a:ext cx="388778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71" name="Object 11">
            <a:extLst>
              <a:ext uri="{FF2B5EF4-FFF2-40B4-BE49-F238E27FC236}">
                <a16:creationId xmlns:a16="http://schemas.microsoft.com/office/drawing/2014/main" id="{F4B4F3FB-7964-40BC-89E0-BA0B763A333D}"/>
              </a:ext>
            </a:extLst>
          </p:cNvPr>
          <p:cNvGraphicFramePr>
            <a:graphicFrameLocks noChangeAspect="1"/>
          </p:cNvGraphicFramePr>
          <p:nvPr>
            <p:extLst>
              <p:ext uri="{D42A27DB-BD31-4B8C-83A1-F6EECF244321}">
                <p14:modId xmlns:p14="http://schemas.microsoft.com/office/powerpoint/2010/main" val="3397728267"/>
              </p:ext>
            </p:extLst>
          </p:nvPr>
        </p:nvGraphicFramePr>
        <p:xfrm>
          <a:off x="3089125" y="3736466"/>
          <a:ext cx="1702943" cy="577850"/>
        </p:xfrm>
        <a:graphic>
          <a:graphicData uri="http://schemas.openxmlformats.org/presentationml/2006/ole">
            <mc:AlternateContent xmlns:mc="http://schemas.openxmlformats.org/markup-compatibility/2006">
              <mc:Choice xmlns:v="urn:schemas-microsoft-com:vml" Requires="v">
                <p:oleObj spid="_x0000_s143580" name="Equation" r:id="rId7" imgW="583920" imgH="228600" progId="Equation.DSMT4">
                  <p:embed/>
                </p:oleObj>
              </mc:Choice>
              <mc:Fallback>
                <p:oleObj name="Equation" r:id="rId7" imgW="583920" imgH="2286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125" y="3736466"/>
                        <a:ext cx="1702943" cy="577850"/>
                      </a:xfrm>
                      <a:prstGeom prst="rect">
                        <a:avLst/>
                      </a:prstGeom>
                      <a:noFill/>
                      <a:ln>
                        <a:noFill/>
                      </a:ln>
                      <a:effectLst/>
                    </p:spPr>
                  </p:pic>
                </p:oleObj>
              </mc:Fallback>
            </mc:AlternateContent>
          </a:graphicData>
        </a:graphic>
      </p:graphicFrame>
      <p:graphicFrame>
        <p:nvGraphicFramePr>
          <p:cNvPr id="143372" name="Object 12">
            <a:extLst>
              <a:ext uri="{FF2B5EF4-FFF2-40B4-BE49-F238E27FC236}">
                <a16:creationId xmlns:a16="http://schemas.microsoft.com/office/drawing/2014/main" id="{DF044516-3372-4D09-9BB0-D7408D6B9875}"/>
              </a:ext>
            </a:extLst>
          </p:cNvPr>
          <p:cNvGraphicFramePr>
            <a:graphicFrameLocks noChangeAspect="1"/>
          </p:cNvGraphicFramePr>
          <p:nvPr>
            <p:extLst>
              <p:ext uri="{D42A27DB-BD31-4B8C-83A1-F6EECF244321}">
                <p14:modId xmlns:p14="http://schemas.microsoft.com/office/powerpoint/2010/main" val="3778256940"/>
              </p:ext>
            </p:extLst>
          </p:nvPr>
        </p:nvGraphicFramePr>
        <p:xfrm>
          <a:off x="3000762" y="4936702"/>
          <a:ext cx="2039342" cy="577850"/>
        </p:xfrm>
        <a:graphic>
          <a:graphicData uri="http://schemas.openxmlformats.org/presentationml/2006/ole">
            <mc:AlternateContent xmlns:mc="http://schemas.openxmlformats.org/markup-compatibility/2006">
              <mc:Choice xmlns:v="urn:schemas-microsoft-com:vml" Requires="v">
                <p:oleObj spid="_x0000_s143581" name="Equation" r:id="rId9" imgW="596880" imgH="241200" progId="Equation.DSMT4">
                  <p:embed/>
                </p:oleObj>
              </mc:Choice>
              <mc:Fallback>
                <p:oleObj name="Equation" r:id="rId9" imgW="596880" imgH="24120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0762" y="4936702"/>
                        <a:ext cx="2039342" cy="577850"/>
                      </a:xfrm>
                      <a:prstGeom prst="rect">
                        <a:avLst/>
                      </a:prstGeom>
                      <a:noFill/>
                      <a:ln>
                        <a:noFill/>
                      </a:ln>
                      <a:effectLst/>
                    </p:spPr>
                  </p:pic>
                </p:oleObj>
              </mc:Fallback>
            </mc:AlternateContent>
          </a:graphicData>
        </a:graphic>
      </p:graphicFrame>
      <p:sp>
        <p:nvSpPr>
          <p:cNvPr id="7" name="Rectangle 2">
            <a:extLst>
              <a:ext uri="{FF2B5EF4-FFF2-40B4-BE49-F238E27FC236}">
                <a16:creationId xmlns:a16="http://schemas.microsoft.com/office/drawing/2014/main" id="{179FF897-A5E6-4BFF-8D04-3B62E61C6D07}"/>
              </a:ext>
            </a:extLst>
          </p:cNvPr>
          <p:cNvSpPr>
            <a:spLocks noChangeArrowheads="1"/>
          </p:cNvSpPr>
          <p:nvPr/>
        </p:nvSpPr>
        <p:spPr bwMode="auto">
          <a:xfrm>
            <a:off x="2231420" y="5836784"/>
            <a:ext cx="1789013" cy="400110"/>
          </a:xfrm>
          <a:prstGeom prst="rect">
            <a:avLst/>
          </a:prstGeom>
          <a:noFill/>
          <a:ln w="9525">
            <a:noFill/>
            <a:miter lim="800000"/>
            <a:headEnd/>
            <a:tailEnd/>
          </a:ln>
          <a:effectLst/>
        </p:spPr>
        <p:txBody>
          <a:bodyPr wrap="square">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r>
              <a:rPr lang="en-US" altLang="zh-CN" sz="2000" i="1" dirty="0" err="1">
                <a:latin typeface="+mn-lt"/>
              </a:rPr>
              <a:t>v</a:t>
            </a:r>
            <a:r>
              <a:rPr lang="en-US" altLang="zh-CN" sz="2000" baseline="-25000" dirty="0" err="1">
                <a:latin typeface="+mn-lt"/>
              </a:rPr>
              <a:t>n</a:t>
            </a:r>
            <a:r>
              <a:rPr lang="en-US" altLang="zh-CN" sz="2000" dirty="0">
                <a:latin typeface="+mn-lt"/>
              </a:rPr>
              <a:t>=</a:t>
            </a:r>
            <a:r>
              <a:rPr lang="el-GR" altLang="zh-CN" sz="2000" dirty="0">
                <a:latin typeface="+mn-lt"/>
              </a:rPr>
              <a:t>μ</a:t>
            </a:r>
            <a:r>
              <a:rPr lang="en-US" altLang="zh-CN" sz="2000" dirty="0">
                <a:latin typeface="+mn-lt"/>
              </a:rPr>
              <a:t>E, </a:t>
            </a:r>
          </a:p>
        </p:txBody>
      </p:sp>
      <p:graphicFrame>
        <p:nvGraphicFramePr>
          <p:cNvPr id="8" name="Object 5">
            <a:extLst>
              <a:ext uri="{FF2B5EF4-FFF2-40B4-BE49-F238E27FC236}">
                <a16:creationId xmlns:a16="http://schemas.microsoft.com/office/drawing/2014/main" id="{3ABB307A-33BC-4392-A88D-D2AD8314A489}"/>
              </a:ext>
            </a:extLst>
          </p:cNvPr>
          <p:cNvGraphicFramePr>
            <a:graphicFrameLocks noChangeAspect="1"/>
          </p:cNvGraphicFramePr>
          <p:nvPr>
            <p:extLst>
              <p:ext uri="{D42A27DB-BD31-4B8C-83A1-F6EECF244321}">
                <p14:modId xmlns:p14="http://schemas.microsoft.com/office/powerpoint/2010/main" val="2371423044"/>
              </p:ext>
            </p:extLst>
          </p:nvPr>
        </p:nvGraphicFramePr>
        <p:xfrm>
          <a:off x="4716016" y="5714578"/>
          <a:ext cx="1831975" cy="666750"/>
        </p:xfrm>
        <a:graphic>
          <a:graphicData uri="http://schemas.openxmlformats.org/presentationml/2006/ole">
            <mc:AlternateContent xmlns:mc="http://schemas.openxmlformats.org/markup-compatibility/2006">
              <mc:Choice xmlns:v="urn:schemas-microsoft-com:vml" Requires="v">
                <p:oleObj spid="_x0000_s143582" name="Equation" r:id="rId11" imgW="698197" imgH="253890" progId="Equation.3">
                  <p:embed/>
                </p:oleObj>
              </mc:Choice>
              <mc:Fallback>
                <p:oleObj name="Equation" r:id="rId11" imgW="698197" imgH="253890" progId="Equation.3">
                  <p:embed/>
                  <p:pic>
                    <p:nvPicPr>
                      <p:cNvPr id="201733" name="Object 5">
                        <a:extLst>
                          <a:ext uri="{FF2B5EF4-FFF2-40B4-BE49-F238E27FC236}">
                            <a16:creationId xmlns:a16="http://schemas.microsoft.com/office/drawing/2014/main" id="{B1D8E783-CA6F-4D20-AC67-4FBE87221B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016" y="5714578"/>
                        <a:ext cx="1831975" cy="666750"/>
                      </a:xfrm>
                      <a:prstGeom prst="rect">
                        <a:avLst/>
                      </a:prstGeom>
                      <a:solidFill>
                        <a:schemeClr val="bg2">
                          <a:lumMod val="20000"/>
                          <a:lumOff val="80000"/>
                        </a:schemeClr>
                      </a:solid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37004E6-6072-4E27-8D16-F96B823E84D4}"/>
              </a:ext>
            </a:extLst>
          </p:cNvPr>
          <p:cNvSpPr>
            <a:spLocks noChangeArrowheads="1"/>
          </p:cNvSpPr>
          <p:nvPr/>
        </p:nvSpPr>
        <p:spPr bwMode="auto">
          <a:xfrm>
            <a:off x="6011143" y="995438"/>
            <a:ext cx="1789013" cy="400110"/>
          </a:xfrm>
          <a:prstGeom prst="rect">
            <a:avLst/>
          </a:prstGeom>
          <a:noFill/>
          <a:ln w="9525">
            <a:noFill/>
            <a:miter lim="800000"/>
            <a:headEnd/>
            <a:tailEnd/>
          </a:ln>
          <a:effectLst/>
        </p:spPr>
        <p:txBody>
          <a:bodyPr wrap="square">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r>
              <a:rPr lang="en-US" altLang="zh-CN" sz="2000" i="1" dirty="0" err="1">
                <a:latin typeface="+mn-lt"/>
              </a:rPr>
              <a:t>v</a:t>
            </a:r>
            <a:r>
              <a:rPr lang="en-US" altLang="zh-CN" sz="2000" baseline="-25000" dirty="0" err="1">
                <a:latin typeface="+mn-lt"/>
              </a:rPr>
              <a:t>n</a:t>
            </a:r>
            <a:r>
              <a:rPr lang="en-US" altLang="zh-CN" sz="2000" dirty="0">
                <a:latin typeface="+mn-lt"/>
              </a:rPr>
              <a:t>=</a:t>
            </a:r>
            <a:r>
              <a:rPr lang="el-GR" altLang="zh-CN" sz="2000" dirty="0">
                <a:latin typeface="+mn-lt"/>
              </a:rPr>
              <a:t>μ</a:t>
            </a:r>
            <a:r>
              <a:rPr lang="en-US" altLang="zh-CN" sz="2000" dirty="0">
                <a:latin typeface="+mn-lt"/>
              </a:rPr>
              <a:t>E, </a:t>
            </a:r>
          </a:p>
        </p:txBody>
      </p:sp>
      <p:graphicFrame>
        <p:nvGraphicFramePr>
          <p:cNvPr id="201731" name="Object 3">
            <a:extLst>
              <a:ext uri="{FF2B5EF4-FFF2-40B4-BE49-F238E27FC236}">
                <a16:creationId xmlns:a16="http://schemas.microsoft.com/office/drawing/2014/main" id="{1AB85C38-217C-4DFB-AA0B-EEFBFA2E06F9}"/>
              </a:ext>
            </a:extLst>
          </p:cNvPr>
          <p:cNvGraphicFramePr>
            <a:graphicFrameLocks noChangeAspect="1"/>
          </p:cNvGraphicFramePr>
          <p:nvPr>
            <p:extLst>
              <p:ext uri="{D42A27DB-BD31-4B8C-83A1-F6EECF244321}">
                <p14:modId xmlns:p14="http://schemas.microsoft.com/office/powerpoint/2010/main" val="3299736451"/>
              </p:ext>
            </p:extLst>
          </p:nvPr>
        </p:nvGraphicFramePr>
        <p:xfrm>
          <a:off x="2238350" y="993736"/>
          <a:ext cx="1393825" cy="492125"/>
        </p:xfrm>
        <a:graphic>
          <a:graphicData uri="http://schemas.openxmlformats.org/presentationml/2006/ole">
            <mc:AlternateContent xmlns:mc="http://schemas.openxmlformats.org/markup-compatibility/2006">
              <mc:Choice xmlns:v="urn:schemas-microsoft-com:vml" Requires="v">
                <p:oleObj spid="_x0000_s189567" name="Equation" r:id="rId3" imgW="647640" imgH="228600" progId="Equation.DSMT4">
                  <p:embed/>
                </p:oleObj>
              </mc:Choice>
              <mc:Fallback>
                <p:oleObj name="Equation" r:id="rId3" imgW="647640" imgH="228600" progId="Equation.DSMT4">
                  <p:embed/>
                  <p:pic>
                    <p:nvPicPr>
                      <p:cNvPr id="201731" name="Object 3">
                        <a:extLst>
                          <a:ext uri="{FF2B5EF4-FFF2-40B4-BE49-F238E27FC236}">
                            <a16:creationId xmlns:a16="http://schemas.microsoft.com/office/drawing/2014/main" id="{1AB85C38-217C-4DFB-AA0B-EEFBFA2E06F9}"/>
                          </a:ext>
                        </a:extLst>
                      </p:cNvPr>
                      <p:cNvPicPr>
                        <a:picLocks noChangeAspect="1" noChangeArrowheads="1"/>
                      </p:cNvPicPr>
                      <p:nvPr/>
                    </p:nvPicPr>
                    <p:blipFill>
                      <a:blip r:embed="rId4"/>
                      <a:srcRect/>
                      <a:stretch>
                        <a:fillRect/>
                      </a:stretch>
                    </p:blipFill>
                    <p:spPr bwMode="auto">
                      <a:xfrm>
                        <a:off x="2238350" y="993736"/>
                        <a:ext cx="1393825" cy="492125"/>
                      </a:xfrm>
                      <a:prstGeom prst="rect">
                        <a:avLst/>
                      </a:prstGeom>
                      <a:noFill/>
                      <a:ln>
                        <a:noFill/>
                      </a:ln>
                      <a:effectLst/>
                    </p:spPr>
                  </p:pic>
                </p:oleObj>
              </mc:Fallback>
            </mc:AlternateContent>
          </a:graphicData>
        </a:graphic>
      </p:graphicFrame>
      <p:graphicFrame>
        <p:nvGraphicFramePr>
          <p:cNvPr id="201733" name="Object 5">
            <a:extLst>
              <a:ext uri="{FF2B5EF4-FFF2-40B4-BE49-F238E27FC236}">
                <a16:creationId xmlns:a16="http://schemas.microsoft.com/office/drawing/2014/main" id="{B1D8E783-CA6F-4D20-AC67-4FBE87221BB5}"/>
              </a:ext>
            </a:extLst>
          </p:cNvPr>
          <p:cNvGraphicFramePr>
            <a:graphicFrameLocks noChangeAspect="1"/>
          </p:cNvGraphicFramePr>
          <p:nvPr>
            <p:extLst>
              <p:ext uri="{D42A27DB-BD31-4B8C-83A1-F6EECF244321}">
                <p14:modId xmlns:p14="http://schemas.microsoft.com/office/powerpoint/2010/main" val="1383921703"/>
              </p:ext>
            </p:extLst>
          </p:nvPr>
        </p:nvGraphicFramePr>
        <p:xfrm>
          <a:off x="2101602" y="1549331"/>
          <a:ext cx="1831975" cy="666750"/>
        </p:xfrm>
        <a:graphic>
          <a:graphicData uri="http://schemas.openxmlformats.org/presentationml/2006/ole">
            <mc:AlternateContent xmlns:mc="http://schemas.openxmlformats.org/markup-compatibility/2006">
              <mc:Choice xmlns:v="urn:schemas-microsoft-com:vml" Requires="v">
                <p:oleObj spid="_x0000_s189568" name="Equation" r:id="rId5" imgW="698197" imgH="253890" progId="Equation.3">
                  <p:embed/>
                </p:oleObj>
              </mc:Choice>
              <mc:Fallback>
                <p:oleObj name="Equation" r:id="rId5" imgW="698197" imgH="253890" progId="Equation.3">
                  <p:embed/>
                  <p:pic>
                    <p:nvPicPr>
                      <p:cNvPr id="201733" name="Object 5">
                        <a:extLst>
                          <a:ext uri="{FF2B5EF4-FFF2-40B4-BE49-F238E27FC236}">
                            <a16:creationId xmlns:a16="http://schemas.microsoft.com/office/drawing/2014/main" id="{B1D8E783-CA6F-4D20-AC67-4FBE87221B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1602" y="1549331"/>
                        <a:ext cx="1831975" cy="666750"/>
                      </a:xfrm>
                      <a:prstGeom prst="rect">
                        <a:avLst/>
                      </a:prstGeom>
                      <a:noFill/>
                      <a:ln>
                        <a:noFill/>
                      </a:ln>
                    </p:spPr>
                  </p:pic>
                </p:oleObj>
              </mc:Fallback>
            </mc:AlternateContent>
          </a:graphicData>
        </a:graphic>
      </p:graphicFrame>
      <p:graphicFrame>
        <p:nvGraphicFramePr>
          <p:cNvPr id="201734" name="Object 6">
            <a:extLst>
              <a:ext uri="{FF2B5EF4-FFF2-40B4-BE49-F238E27FC236}">
                <a16:creationId xmlns:a16="http://schemas.microsoft.com/office/drawing/2014/main" id="{B1C40C41-C229-462F-852A-47D7807612C0}"/>
              </a:ext>
            </a:extLst>
          </p:cNvPr>
          <p:cNvGraphicFramePr>
            <a:graphicFrameLocks noChangeAspect="1"/>
          </p:cNvGraphicFramePr>
          <p:nvPr>
            <p:extLst>
              <p:ext uri="{D42A27DB-BD31-4B8C-83A1-F6EECF244321}">
                <p14:modId xmlns:p14="http://schemas.microsoft.com/office/powerpoint/2010/main" val="330585415"/>
              </p:ext>
            </p:extLst>
          </p:nvPr>
        </p:nvGraphicFramePr>
        <p:xfrm>
          <a:off x="5652120" y="1637166"/>
          <a:ext cx="1872208" cy="552607"/>
        </p:xfrm>
        <a:graphic>
          <a:graphicData uri="http://schemas.openxmlformats.org/presentationml/2006/ole">
            <mc:AlternateContent xmlns:mc="http://schemas.openxmlformats.org/markup-compatibility/2006">
              <mc:Choice xmlns:v="urn:schemas-microsoft-com:vml" Requires="v">
                <p:oleObj spid="_x0000_s189569" name="Equation" r:id="rId7" imgW="558558" imgH="165028" progId="Equation.3">
                  <p:embed/>
                </p:oleObj>
              </mc:Choice>
              <mc:Fallback>
                <p:oleObj name="Equation" r:id="rId7" imgW="558558" imgH="165028" progId="Equation.3">
                  <p:embed/>
                  <p:pic>
                    <p:nvPicPr>
                      <p:cNvPr id="201734" name="Object 6">
                        <a:extLst>
                          <a:ext uri="{FF2B5EF4-FFF2-40B4-BE49-F238E27FC236}">
                            <a16:creationId xmlns:a16="http://schemas.microsoft.com/office/drawing/2014/main" id="{B1C40C41-C229-462F-852A-47D780761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2120" y="1637166"/>
                        <a:ext cx="1872208" cy="552607"/>
                      </a:xfrm>
                      <a:prstGeom prst="rect">
                        <a:avLst/>
                      </a:prstGeom>
                      <a:noFill/>
                      <a:ln>
                        <a:noFill/>
                      </a:ln>
                    </p:spPr>
                  </p:pic>
                </p:oleObj>
              </mc:Fallback>
            </mc:AlternateContent>
          </a:graphicData>
        </a:graphic>
      </p:graphicFrame>
      <p:sp>
        <p:nvSpPr>
          <p:cNvPr id="201735" name="Rectangle 7">
            <a:extLst>
              <a:ext uri="{FF2B5EF4-FFF2-40B4-BE49-F238E27FC236}">
                <a16:creationId xmlns:a16="http://schemas.microsoft.com/office/drawing/2014/main" id="{7A68842A-7AD9-4B55-9156-90A3EC9F45D5}"/>
              </a:ext>
            </a:extLst>
          </p:cNvPr>
          <p:cNvSpPr>
            <a:spLocks noChangeArrowheads="1"/>
          </p:cNvSpPr>
          <p:nvPr/>
        </p:nvSpPr>
        <p:spPr bwMode="auto">
          <a:xfrm>
            <a:off x="678932" y="945858"/>
            <a:ext cx="104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spcBef>
                <a:spcPct val="50000"/>
              </a:spcBef>
            </a:pPr>
            <a:r>
              <a:rPr lang="en-US" altLang="zh-CN" sz="2800" b="1" i="1" dirty="0">
                <a:latin typeface="+mn-lt"/>
              </a:rPr>
              <a:t>J=</a:t>
            </a:r>
            <a:r>
              <a:rPr lang="en-US" altLang="zh-CN" sz="2800" b="1" i="1" dirty="0">
                <a:latin typeface="+mn-lt"/>
                <a:sym typeface="Symbol" panose="05050102010706020507" pitchFamily="18" charset="2"/>
              </a:rPr>
              <a:t>E</a:t>
            </a:r>
          </a:p>
        </p:txBody>
      </p:sp>
      <p:graphicFrame>
        <p:nvGraphicFramePr>
          <p:cNvPr id="19463" name="Object 9">
            <a:extLst>
              <a:ext uri="{FF2B5EF4-FFF2-40B4-BE49-F238E27FC236}">
                <a16:creationId xmlns:a16="http://schemas.microsoft.com/office/drawing/2014/main" id="{E836EE42-9B08-4680-8547-2F53FA74FB92}"/>
              </a:ext>
            </a:extLst>
          </p:cNvPr>
          <p:cNvGraphicFramePr>
            <a:graphicFrameLocks noChangeAspect="1"/>
          </p:cNvGraphicFramePr>
          <p:nvPr>
            <p:extLst>
              <p:ext uri="{D42A27DB-BD31-4B8C-83A1-F6EECF244321}">
                <p14:modId xmlns:p14="http://schemas.microsoft.com/office/powerpoint/2010/main" val="4128633267"/>
              </p:ext>
            </p:extLst>
          </p:nvPr>
        </p:nvGraphicFramePr>
        <p:xfrm>
          <a:off x="3971082" y="1010986"/>
          <a:ext cx="1640729" cy="492125"/>
        </p:xfrm>
        <a:graphic>
          <a:graphicData uri="http://schemas.openxmlformats.org/presentationml/2006/ole">
            <mc:AlternateContent xmlns:mc="http://schemas.openxmlformats.org/markup-compatibility/2006">
              <mc:Choice xmlns:v="urn:schemas-microsoft-com:vml" Requires="v">
                <p:oleObj spid="_x0000_s189570" name="Equation" r:id="rId9" imgW="761760" imgH="228600" progId="Equation.DSMT4">
                  <p:embed/>
                </p:oleObj>
              </mc:Choice>
              <mc:Fallback>
                <p:oleObj name="Equation" r:id="rId9" imgW="761760" imgH="228600" progId="Equation.DSMT4">
                  <p:embed/>
                  <p:pic>
                    <p:nvPicPr>
                      <p:cNvPr id="19463" name="Object 9">
                        <a:extLst>
                          <a:ext uri="{FF2B5EF4-FFF2-40B4-BE49-F238E27FC236}">
                            <a16:creationId xmlns:a16="http://schemas.microsoft.com/office/drawing/2014/main" id="{E836EE42-9B08-4680-8547-2F53FA74FB92}"/>
                          </a:ext>
                        </a:extLst>
                      </p:cNvPr>
                      <p:cNvPicPr>
                        <a:picLocks noChangeAspect="1" noChangeArrowheads="1"/>
                      </p:cNvPicPr>
                      <p:nvPr/>
                    </p:nvPicPr>
                    <p:blipFill>
                      <a:blip r:embed="rId10"/>
                      <a:srcRect/>
                      <a:stretch>
                        <a:fillRect/>
                      </a:stretch>
                    </p:blipFill>
                    <p:spPr bwMode="auto">
                      <a:xfrm>
                        <a:off x="3971082" y="1010986"/>
                        <a:ext cx="1640729" cy="492125"/>
                      </a:xfrm>
                      <a:prstGeom prst="rect">
                        <a:avLst/>
                      </a:prstGeom>
                      <a:noFill/>
                      <a:ln>
                        <a:noFill/>
                      </a:ln>
                      <a:effectLst/>
                    </p:spPr>
                  </p:pic>
                </p:oleObj>
              </mc:Fallback>
            </mc:AlternateContent>
          </a:graphicData>
        </a:graphic>
      </p:graphicFrame>
      <p:sp>
        <p:nvSpPr>
          <p:cNvPr id="9" name="Rectangle 2">
            <a:extLst>
              <a:ext uri="{FF2B5EF4-FFF2-40B4-BE49-F238E27FC236}">
                <a16:creationId xmlns:a16="http://schemas.microsoft.com/office/drawing/2014/main" id="{2E634672-8A25-4A34-AFC2-58C965D7C950}"/>
              </a:ext>
            </a:extLst>
          </p:cNvPr>
          <p:cNvSpPr txBox="1">
            <a:spLocks noChangeArrowheads="1"/>
          </p:cNvSpPr>
          <p:nvPr/>
        </p:nvSpPr>
        <p:spPr>
          <a:xfrm>
            <a:off x="1150938" y="214314"/>
            <a:ext cx="7793037" cy="661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1.6.4 </a:t>
            </a:r>
            <a:r>
              <a:rPr lang="zh-CN" altLang="en-US" sz="3200"/>
              <a:t>半导体的电阻率</a:t>
            </a:r>
            <a:r>
              <a:rPr lang="en-US" altLang="zh-CN" sz="3200"/>
              <a:t>ρ</a:t>
            </a:r>
            <a:endParaRPr lang="en-US" altLang="zh-CN" sz="3200" dirty="0"/>
          </a:p>
        </p:txBody>
      </p:sp>
      <p:sp>
        <p:nvSpPr>
          <p:cNvPr id="10" name="Rectangle 3">
            <a:extLst>
              <a:ext uri="{FF2B5EF4-FFF2-40B4-BE49-F238E27FC236}">
                <a16:creationId xmlns:a16="http://schemas.microsoft.com/office/drawing/2014/main" id="{7D9A112F-673C-49A0-8D85-DF34CBFF48D1}"/>
              </a:ext>
            </a:extLst>
          </p:cNvPr>
          <p:cNvSpPr txBox="1">
            <a:spLocks noChangeArrowheads="1"/>
          </p:cNvSpPr>
          <p:nvPr/>
        </p:nvSpPr>
        <p:spPr>
          <a:xfrm>
            <a:off x="332531" y="2280086"/>
            <a:ext cx="8611443" cy="4219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66700">
              <a:buFont typeface="Wingdings" panose="05000000000000000000" pitchFamily="2" charset="2"/>
              <a:buNone/>
            </a:pPr>
            <a:r>
              <a:rPr lang="zh-CN" altLang="en-US" sz="2400" dirty="0"/>
              <a:t>电阻率是半导体材料的一个重要参数，其值为电导率的倒数。</a:t>
            </a:r>
            <a:endParaRPr lang="en-US" altLang="zh-CN" sz="2400" dirty="0"/>
          </a:p>
          <a:p>
            <a:pPr marL="0" indent="266700">
              <a:buFont typeface="Wingdings" panose="05000000000000000000" pitchFamily="2" charset="2"/>
              <a:buNone/>
            </a:pPr>
            <a:endParaRPr lang="zh-CN" altLang="en-US" sz="2400" dirty="0"/>
          </a:p>
          <a:p>
            <a:pPr marL="0" indent="266700">
              <a:buFont typeface="Wingdings" panose="05000000000000000000" pitchFamily="2" charset="2"/>
              <a:buNone/>
            </a:pPr>
            <a:endParaRPr lang="zh-CN" altLang="en-US" sz="2400" dirty="0"/>
          </a:p>
          <a:p>
            <a:pPr marL="0" indent="266700">
              <a:buFont typeface="Wingdings" panose="05000000000000000000" pitchFamily="2" charset="2"/>
              <a:buNone/>
            </a:pPr>
            <a:r>
              <a:rPr lang="zh-CN" altLang="en-US" sz="2400" dirty="0"/>
              <a:t>对于强</a:t>
            </a:r>
            <a:r>
              <a:rPr lang="en-US" altLang="zh-CN" sz="2400" dirty="0"/>
              <a:t>P</a:t>
            </a:r>
            <a:r>
              <a:rPr lang="zh-CN" altLang="en-US" sz="2400" dirty="0"/>
              <a:t>型和强</a:t>
            </a:r>
            <a:r>
              <a:rPr lang="en-US" altLang="zh-CN" sz="2400" dirty="0"/>
              <a:t>N</a:t>
            </a:r>
            <a:r>
              <a:rPr lang="zh-CN" altLang="en-US" sz="2400" dirty="0"/>
              <a:t>型半导体业有相应的简化。</a:t>
            </a:r>
            <a:endParaRPr lang="en-US" altLang="zh-CN" sz="2400" dirty="0"/>
          </a:p>
          <a:p>
            <a:pPr marL="0" indent="266700">
              <a:buFont typeface="Wingdings" panose="05000000000000000000" pitchFamily="2" charset="2"/>
              <a:buNone/>
            </a:pPr>
            <a:endParaRPr lang="en-US" altLang="zh-CN" sz="2400" dirty="0"/>
          </a:p>
          <a:p>
            <a:pPr marL="0" indent="266700">
              <a:buFont typeface="Wingdings" panose="05000000000000000000" pitchFamily="2" charset="2"/>
              <a:buNone/>
            </a:pPr>
            <a:endParaRPr lang="en-US" altLang="zh-CN" sz="2400" dirty="0"/>
          </a:p>
          <a:p>
            <a:pPr marL="0" indent="266700">
              <a:buFont typeface="Wingdings" panose="05000000000000000000" pitchFamily="2" charset="2"/>
              <a:buNone/>
            </a:pPr>
            <a:endParaRPr lang="zh-CN" altLang="en-US" sz="2400" dirty="0"/>
          </a:p>
          <a:p>
            <a:pPr marL="0" indent="266700">
              <a:buFont typeface="Wingdings" panose="05000000000000000000" pitchFamily="2" charset="2"/>
              <a:buNone/>
            </a:pPr>
            <a:r>
              <a:rPr lang="zh-CN" altLang="en-US" sz="2400" dirty="0"/>
              <a:t>从上面的公式可以看出，半导体电阻率的大小决定于</a:t>
            </a:r>
            <a:r>
              <a:rPr lang="en-US" altLang="zh-CN" sz="2400" dirty="0"/>
              <a:t>n, p, </a:t>
            </a:r>
            <a:r>
              <a:rPr lang="en-US" altLang="zh-CN" sz="2400" dirty="0" err="1"/>
              <a:t>μ</a:t>
            </a:r>
            <a:r>
              <a:rPr lang="en-US" altLang="zh-CN" sz="2400" baseline="-25000" dirty="0" err="1"/>
              <a:t>n</a:t>
            </a:r>
            <a:r>
              <a:rPr lang="en-US" altLang="zh-CN" sz="2400" dirty="0"/>
              <a:t> ,</a:t>
            </a:r>
            <a:r>
              <a:rPr lang="en-US" altLang="zh-CN" sz="2400" dirty="0" err="1"/>
              <a:t>μ</a:t>
            </a:r>
            <a:r>
              <a:rPr lang="en-US" altLang="zh-CN" sz="2400" baseline="-25000" dirty="0" err="1"/>
              <a:t>p</a:t>
            </a:r>
            <a:r>
              <a:rPr lang="zh-CN" altLang="en-US" sz="2400" dirty="0"/>
              <a:t>的具体数值，而这些参数又与温度有关，所以电阻率灵敏的依赖于温度，这是半导体的重要特点之一。</a:t>
            </a:r>
          </a:p>
        </p:txBody>
      </p:sp>
      <p:graphicFrame>
        <p:nvGraphicFramePr>
          <p:cNvPr id="12" name="Object 4">
            <a:extLst>
              <a:ext uri="{FF2B5EF4-FFF2-40B4-BE49-F238E27FC236}">
                <a16:creationId xmlns:a16="http://schemas.microsoft.com/office/drawing/2014/main" id="{9C17598B-0327-4D18-A213-924C8367BB45}"/>
              </a:ext>
            </a:extLst>
          </p:cNvPr>
          <p:cNvGraphicFramePr>
            <a:graphicFrameLocks noChangeAspect="1"/>
          </p:cNvGraphicFramePr>
          <p:nvPr>
            <p:extLst>
              <p:ext uri="{D42A27DB-BD31-4B8C-83A1-F6EECF244321}">
                <p14:modId xmlns:p14="http://schemas.microsoft.com/office/powerpoint/2010/main" val="401062171"/>
              </p:ext>
            </p:extLst>
          </p:nvPr>
        </p:nvGraphicFramePr>
        <p:xfrm>
          <a:off x="2968625" y="4221088"/>
          <a:ext cx="2519362" cy="863600"/>
        </p:xfrm>
        <a:graphic>
          <a:graphicData uri="http://schemas.openxmlformats.org/presentationml/2006/ole">
            <mc:AlternateContent xmlns:mc="http://schemas.openxmlformats.org/markup-compatibility/2006">
              <mc:Choice xmlns:v="urn:schemas-microsoft-com:vml" Requires="v">
                <p:oleObj spid="_x0000_s189571" name="Equation" r:id="rId11" imgW="1333440" imgH="457200" progId="Equation.DSMT4">
                  <p:embed/>
                </p:oleObj>
              </mc:Choice>
              <mc:Fallback>
                <p:oleObj name="Equation" r:id="rId11" imgW="1333440" imgH="457200" progId="Equation.DSMT4">
                  <p:embed/>
                  <p:pic>
                    <p:nvPicPr>
                      <p:cNvPr id="146436" name="Object 4">
                        <a:extLst>
                          <a:ext uri="{FF2B5EF4-FFF2-40B4-BE49-F238E27FC236}">
                            <a16:creationId xmlns:a16="http://schemas.microsoft.com/office/drawing/2014/main" id="{BF753811-253E-410C-A622-306BAE37515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8625" y="4221088"/>
                        <a:ext cx="2519362"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41670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01731"/>
                                        </p:tgtEl>
                                        <p:attrNameLst>
                                          <p:attrName>style.visibility</p:attrName>
                                        </p:attrNameLst>
                                      </p:cBhvr>
                                      <p:to>
                                        <p:strVal val="visible"/>
                                      </p:to>
                                    </p:set>
                                    <p:anim calcmode="lin" valueType="num">
                                      <p:cBhvr additive="base">
                                        <p:cTn id="7" dur="500" fill="hold"/>
                                        <p:tgtEl>
                                          <p:spTgt spid="201731"/>
                                        </p:tgtEl>
                                        <p:attrNameLst>
                                          <p:attrName>ppt_x</p:attrName>
                                        </p:attrNameLst>
                                      </p:cBhvr>
                                      <p:tavLst>
                                        <p:tav tm="0">
                                          <p:val>
                                            <p:strVal val="0-#ppt_w/2"/>
                                          </p:val>
                                        </p:tav>
                                        <p:tav tm="100000">
                                          <p:val>
                                            <p:strVal val="#ppt_x"/>
                                          </p:val>
                                        </p:tav>
                                      </p:tavLst>
                                    </p:anim>
                                    <p:anim calcmode="lin" valueType="num">
                                      <p:cBhvr additive="base">
                                        <p:cTn id="8" dur="500" fill="hold"/>
                                        <p:tgtEl>
                                          <p:spTgt spid="20173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01733"/>
                                        </p:tgtEl>
                                        <p:attrNameLst>
                                          <p:attrName>style.visibility</p:attrName>
                                        </p:attrNameLst>
                                      </p:cBhvr>
                                      <p:to>
                                        <p:strVal val="visible"/>
                                      </p:to>
                                    </p:set>
                                    <p:anim calcmode="lin" valueType="num">
                                      <p:cBhvr additive="base">
                                        <p:cTn id="13" dur="500" fill="hold"/>
                                        <p:tgtEl>
                                          <p:spTgt spid="201733"/>
                                        </p:tgtEl>
                                        <p:attrNameLst>
                                          <p:attrName>ppt_x</p:attrName>
                                        </p:attrNameLst>
                                      </p:cBhvr>
                                      <p:tavLst>
                                        <p:tav tm="0">
                                          <p:val>
                                            <p:strVal val="1+#ppt_w/2"/>
                                          </p:val>
                                        </p:tav>
                                        <p:tav tm="100000">
                                          <p:val>
                                            <p:strVal val="#ppt_x"/>
                                          </p:val>
                                        </p:tav>
                                      </p:tavLst>
                                    </p:anim>
                                    <p:anim calcmode="lin" valueType="num">
                                      <p:cBhvr additive="base">
                                        <p:cTn id="14" dur="500" fill="hold"/>
                                        <p:tgtEl>
                                          <p:spTgt spid="20173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1735"/>
                                        </p:tgtEl>
                                        <p:attrNameLst>
                                          <p:attrName>style.visibility</p:attrName>
                                        </p:attrNameLst>
                                      </p:cBhvr>
                                      <p:to>
                                        <p:strVal val="visible"/>
                                      </p:to>
                                    </p:set>
                                    <p:anim calcmode="lin" valueType="num">
                                      <p:cBhvr additive="base">
                                        <p:cTn id="19" dur="500" fill="hold"/>
                                        <p:tgtEl>
                                          <p:spTgt spid="201735"/>
                                        </p:tgtEl>
                                        <p:attrNameLst>
                                          <p:attrName>ppt_x</p:attrName>
                                        </p:attrNameLst>
                                      </p:cBhvr>
                                      <p:tavLst>
                                        <p:tav tm="0">
                                          <p:val>
                                            <p:strVal val="0-#ppt_w/2"/>
                                          </p:val>
                                        </p:tav>
                                        <p:tav tm="100000">
                                          <p:val>
                                            <p:strVal val="#ppt_x"/>
                                          </p:val>
                                        </p:tav>
                                      </p:tavLst>
                                    </p:anim>
                                    <p:anim calcmode="lin" valueType="num">
                                      <p:cBhvr additive="base">
                                        <p:cTn id="20" dur="500" fill="hold"/>
                                        <p:tgtEl>
                                          <p:spTgt spid="20173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201734"/>
                                        </p:tgtEl>
                                        <p:attrNameLst>
                                          <p:attrName>style.visibility</p:attrName>
                                        </p:attrNameLst>
                                      </p:cBhvr>
                                      <p:to>
                                        <p:strVal val="visible"/>
                                      </p:to>
                                    </p:set>
                                    <p:anim calcmode="lin" valueType="num">
                                      <p:cBhvr additive="base">
                                        <p:cTn id="25" dur="500" fill="hold"/>
                                        <p:tgtEl>
                                          <p:spTgt spid="201734"/>
                                        </p:tgtEl>
                                        <p:attrNameLst>
                                          <p:attrName>ppt_x</p:attrName>
                                        </p:attrNameLst>
                                      </p:cBhvr>
                                      <p:tavLst>
                                        <p:tav tm="0">
                                          <p:val>
                                            <p:strVal val="1+#ppt_w/2"/>
                                          </p:val>
                                        </p:tav>
                                        <p:tav tm="100000">
                                          <p:val>
                                            <p:strVal val="#ppt_x"/>
                                          </p:val>
                                        </p:tav>
                                      </p:tavLst>
                                    </p:anim>
                                    <p:anim calcmode="lin" valueType="num">
                                      <p:cBhvr additive="base">
                                        <p:cTn id="26" dur="500" fill="hold"/>
                                        <p:tgtEl>
                                          <p:spTgt spid="2017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5"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6" name="Rectangle 10">
            <a:extLst>
              <a:ext uri="{FF2B5EF4-FFF2-40B4-BE49-F238E27FC236}">
                <a16:creationId xmlns:a16="http://schemas.microsoft.com/office/drawing/2014/main" id="{1E8E5999-4ADA-4762-B970-2D71986DE1F7}"/>
              </a:ext>
            </a:extLst>
          </p:cNvPr>
          <p:cNvSpPr>
            <a:spLocks noChangeArrowheads="1"/>
          </p:cNvSpPr>
          <p:nvPr/>
        </p:nvSpPr>
        <p:spPr bwMode="auto">
          <a:xfrm>
            <a:off x="827088" y="4292600"/>
            <a:ext cx="7778750" cy="2082800"/>
          </a:xfrm>
          <a:prstGeom prst="rect">
            <a:avLst/>
          </a:prstGeom>
          <a:solidFill>
            <a:srgbClr val="00FFFF">
              <a:alpha val="5098"/>
            </a:srgbClr>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r>
              <a:rPr lang="zh-CN" altLang="en-US" sz="3000" b="1" dirty="0">
                <a:solidFill>
                  <a:srgbClr val="FF0000"/>
                </a:solidFill>
                <a:latin typeface="+mn-lt"/>
                <a:ea typeface="+mj-ea"/>
              </a:rPr>
              <a:t>影响电导率因素</a:t>
            </a:r>
            <a:r>
              <a:rPr lang="zh-CN" altLang="en-US" sz="3000" b="1" dirty="0">
                <a:latin typeface="+mn-lt"/>
                <a:ea typeface="+mj-ea"/>
              </a:rPr>
              <a:t>：</a:t>
            </a:r>
          </a:p>
          <a:p>
            <a:pPr eaLnBrk="1" hangingPunct="1"/>
            <a:endParaRPr lang="zh-CN" altLang="en-US" sz="1000" b="1" dirty="0">
              <a:latin typeface="+mn-lt"/>
              <a:ea typeface="+mj-ea"/>
            </a:endParaRPr>
          </a:p>
          <a:p>
            <a:pPr eaLnBrk="1" hangingPunct="1"/>
            <a:r>
              <a:rPr lang="zh-CN" altLang="en-US" sz="3000" dirty="0">
                <a:latin typeface="+mn-lt"/>
                <a:ea typeface="+mj-ea"/>
              </a:rPr>
              <a:t>     </a:t>
            </a:r>
            <a:r>
              <a:rPr lang="en-US" altLang="zh-CN" sz="3000" b="1" dirty="0">
                <a:latin typeface="+mn-lt"/>
                <a:ea typeface="+mj-ea"/>
              </a:rPr>
              <a:t>1</a:t>
            </a:r>
            <a:r>
              <a:rPr lang="zh-CN" altLang="en-US" sz="3000" b="1" dirty="0">
                <a:latin typeface="+mn-lt"/>
                <a:ea typeface="+mj-ea"/>
              </a:rPr>
              <a:t>、载流子浓度   </a:t>
            </a:r>
            <a:r>
              <a:rPr lang="zh-CN" altLang="en-US" sz="3000" b="1" dirty="0">
                <a:latin typeface="+mn-lt"/>
                <a:ea typeface="+mj-ea"/>
                <a:sym typeface="Wingdings" panose="05000000000000000000" pitchFamily="2" charset="2"/>
              </a:rPr>
              <a:t>相关影响因素</a:t>
            </a:r>
            <a:endParaRPr lang="zh-CN" altLang="en-US" sz="3000" b="1" dirty="0">
              <a:latin typeface="+mn-lt"/>
              <a:ea typeface="+mj-ea"/>
            </a:endParaRPr>
          </a:p>
          <a:p>
            <a:pPr eaLnBrk="1" hangingPunct="1"/>
            <a:r>
              <a:rPr lang="zh-CN" altLang="en-US" sz="3000" b="1" dirty="0">
                <a:latin typeface="+mn-lt"/>
                <a:ea typeface="+mj-ea"/>
              </a:rPr>
              <a:t>     </a:t>
            </a:r>
            <a:r>
              <a:rPr lang="en-US" altLang="zh-CN" sz="3000" b="1" dirty="0">
                <a:latin typeface="+mn-lt"/>
                <a:ea typeface="+mj-ea"/>
              </a:rPr>
              <a:t>2</a:t>
            </a:r>
            <a:r>
              <a:rPr lang="zh-CN" altLang="en-US" sz="3000" b="1" dirty="0">
                <a:latin typeface="+mn-lt"/>
                <a:ea typeface="+mj-ea"/>
              </a:rPr>
              <a:t>、载流子迁移率 </a:t>
            </a:r>
            <a:r>
              <a:rPr lang="zh-CN" altLang="en-US" sz="3000" b="1" dirty="0">
                <a:latin typeface="+mn-lt"/>
                <a:ea typeface="+mj-ea"/>
                <a:sym typeface="Wingdings" panose="05000000000000000000" pitchFamily="2" charset="2"/>
              </a:rPr>
              <a:t>相关影响因素  </a:t>
            </a:r>
            <a:endParaRPr lang="en-US" altLang="zh-CN" sz="3000" b="1" dirty="0">
              <a:latin typeface="+mn-lt"/>
              <a:ea typeface="+mj-ea"/>
              <a:sym typeface="Wingdings" panose="05000000000000000000" pitchFamily="2" charset="2"/>
            </a:endParaRPr>
          </a:p>
          <a:p>
            <a:pPr eaLnBrk="1" hangingPunct="1"/>
            <a:r>
              <a:rPr lang="zh-CN" altLang="en-US" sz="3000" b="1" dirty="0">
                <a:latin typeface="+mn-lt"/>
                <a:ea typeface="+mj-ea"/>
                <a:sym typeface="Wingdings" panose="05000000000000000000" pitchFamily="2" charset="2"/>
              </a:rPr>
              <a:t>     （平均自由时间）散射（碰撞）</a:t>
            </a:r>
            <a:endParaRPr lang="zh-CN" altLang="en-US" sz="3000" b="1" dirty="0">
              <a:latin typeface="+mn-lt"/>
              <a:ea typeface="+mj-ea"/>
            </a:endParaRPr>
          </a:p>
        </p:txBody>
      </p:sp>
      <p:grpSp>
        <p:nvGrpSpPr>
          <p:cNvPr id="21507" name="Group 17">
            <a:extLst>
              <a:ext uri="{FF2B5EF4-FFF2-40B4-BE49-F238E27FC236}">
                <a16:creationId xmlns:a16="http://schemas.microsoft.com/office/drawing/2014/main" id="{DE196C82-9024-4779-B566-4B434FBB16D5}"/>
              </a:ext>
            </a:extLst>
          </p:cNvPr>
          <p:cNvGrpSpPr>
            <a:grpSpLocks/>
          </p:cNvGrpSpPr>
          <p:nvPr/>
        </p:nvGrpSpPr>
        <p:grpSpPr bwMode="auto">
          <a:xfrm>
            <a:off x="1214438" y="752475"/>
            <a:ext cx="6492875" cy="1373188"/>
            <a:chOff x="720" y="254"/>
            <a:chExt cx="4090" cy="865"/>
          </a:xfrm>
        </p:grpSpPr>
        <p:grpSp>
          <p:nvGrpSpPr>
            <p:cNvPr id="21509" name="Group 11">
              <a:extLst>
                <a:ext uri="{FF2B5EF4-FFF2-40B4-BE49-F238E27FC236}">
                  <a16:creationId xmlns:a16="http://schemas.microsoft.com/office/drawing/2014/main" id="{F262C5A9-152D-439B-9613-A3083652D4BC}"/>
                </a:ext>
              </a:extLst>
            </p:cNvPr>
            <p:cNvGrpSpPr>
              <a:grpSpLocks/>
            </p:cNvGrpSpPr>
            <p:nvPr/>
          </p:nvGrpSpPr>
          <p:grpSpPr bwMode="auto">
            <a:xfrm>
              <a:off x="720" y="480"/>
              <a:ext cx="1770" cy="454"/>
              <a:chOff x="792" y="1071"/>
              <a:chExt cx="1770" cy="454"/>
            </a:xfrm>
          </p:grpSpPr>
          <p:sp>
            <p:nvSpPr>
              <p:cNvPr id="21513" name="Rectangle 7">
                <a:extLst>
                  <a:ext uri="{FF2B5EF4-FFF2-40B4-BE49-F238E27FC236}">
                    <a16:creationId xmlns:a16="http://schemas.microsoft.com/office/drawing/2014/main" id="{8154786F-82A2-4E66-8095-B4E588156DB0}"/>
                  </a:ext>
                </a:extLst>
              </p:cNvPr>
              <p:cNvSpPr>
                <a:spLocks noChangeArrowheads="1"/>
              </p:cNvSpPr>
              <p:nvPr/>
            </p:nvSpPr>
            <p:spPr bwMode="auto">
              <a:xfrm>
                <a:off x="792" y="1071"/>
                <a:ext cx="1770" cy="454"/>
              </a:xfrm>
              <a:prstGeom prst="rect">
                <a:avLst/>
              </a:prstGeom>
              <a:solidFill>
                <a:schemeClr val="accent1">
                  <a:alpha val="23921"/>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endParaRPr lang="zh-CN" altLang="en-US">
                  <a:latin typeface="+mn-lt"/>
                  <a:ea typeface="+mj-ea"/>
                </a:endParaRPr>
              </a:p>
            </p:txBody>
          </p:sp>
          <p:graphicFrame>
            <p:nvGraphicFramePr>
              <p:cNvPr id="21514" name="Object 8">
                <a:extLst>
                  <a:ext uri="{FF2B5EF4-FFF2-40B4-BE49-F238E27FC236}">
                    <a16:creationId xmlns:a16="http://schemas.microsoft.com/office/drawing/2014/main" id="{AF24C2B9-5E00-46B8-8B07-E94AE156F569}"/>
                  </a:ext>
                </a:extLst>
              </p:cNvPr>
              <p:cNvGraphicFramePr>
                <a:graphicFrameLocks noChangeAspect="1"/>
              </p:cNvGraphicFramePr>
              <p:nvPr/>
            </p:nvGraphicFramePr>
            <p:xfrm>
              <a:off x="884" y="1138"/>
              <a:ext cx="1530" cy="342"/>
            </p:xfrm>
            <a:graphic>
              <a:graphicData uri="http://schemas.openxmlformats.org/presentationml/2006/ole">
                <mc:AlternateContent xmlns:mc="http://schemas.openxmlformats.org/markup-compatibility/2006">
                  <mc:Choice xmlns:v="urn:schemas-microsoft-com:vml" Requires="v">
                    <p:oleObj spid="_x0000_s190491" name="Equation" r:id="rId3" imgW="1079032" imgH="241195" progId="Equation.DSMT4">
                      <p:embed/>
                    </p:oleObj>
                  </mc:Choice>
                  <mc:Fallback>
                    <p:oleObj name="Equation" r:id="rId3" imgW="1079032" imgH="241195" progId="Equation.DSMT4">
                      <p:embed/>
                      <p:pic>
                        <p:nvPicPr>
                          <p:cNvPr id="21514" name="Object 8">
                            <a:extLst>
                              <a:ext uri="{FF2B5EF4-FFF2-40B4-BE49-F238E27FC236}">
                                <a16:creationId xmlns:a16="http://schemas.microsoft.com/office/drawing/2014/main" id="{AF24C2B9-5E00-46B8-8B07-E94AE156F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 y="1138"/>
                            <a:ext cx="1530"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10" name="Group 14">
              <a:extLst>
                <a:ext uri="{FF2B5EF4-FFF2-40B4-BE49-F238E27FC236}">
                  <a16:creationId xmlns:a16="http://schemas.microsoft.com/office/drawing/2014/main" id="{24012A94-7385-4EA2-9230-28E40F9E27ED}"/>
                </a:ext>
              </a:extLst>
            </p:cNvPr>
            <p:cNvGrpSpPr>
              <a:grpSpLocks/>
            </p:cNvGrpSpPr>
            <p:nvPr/>
          </p:nvGrpSpPr>
          <p:grpSpPr bwMode="auto">
            <a:xfrm>
              <a:off x="2627" y="254"/>
              <a:ext cx="2183" cy="865"/>
              <a:chOff x="2149" y="1386"/>
              <a:chExt cx="2183" cy="865"/>
            </a:xfrm>
          </p:grpSpPr>
          <p:sp>
            <p:nvSpPr>
              <p:cNvPr id="21511" name="Rectangle 12">
                <a:extLst>
                  <a:ext uri="{FF2B5EF4-FFF2-40B4-BE49-F238E27FC236}">
                    <a16:creationId xmlns:a16="http://schemas.microsoft.com/office/drawing/2014/main" id="{E8036F2A-9D04-473A-BB3E-182372094392}"/>
                  </a:ext>
                </a:extLst>
              </p:cNvPr>
              <p:cNvSpPr>
                <a:spLocks noChangeArrowheads="1"/>
              </p:cNvSpPr>
              <p:nvPr/>
            </p:nvSpPr>
            <p:spPr bwMode="auto">
              <a:xfrm>
                <a:off x="2297" y="1386"/>
                <a:ext cx="2035"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r>
                  <a:rPr lang="zh-CN" altLang="en-US" sz="2800" b="1">
                    <a:solidFill>
                      <a:srgbClr val="FF0000"/>
                    </a:solidFill>
                    <a:latin typeface="+mn-lt"/>
                    <a:ea typeface="+mj-ea"/>
                  </a:rPr>
                  <a:t>本征半导体</a:t>
                </a:r>
                <a:r>
                  <a:rPr lang="en-US" altLang="zh-CN" sz="2800" b="1">
                    <a:solidFill>
                      <a:srgbClr val="FF0000"/>
                    </a:solidFill>
                    <a:latin typeface="+mn-lt"/>
                    <a:ea typeface="+mj-ea"/>
                  </a:rPr>
                  <a:t>:</a:t>
                </a:r>
              </a:p>
              <a:p>
                <a:pPr eaLnBrk="1" hangingPunct="1"/>
                <a:r>
                  <a:rPr lang="zh-CN" altLang="en-US" sz="2800" b="1">
                    <a:solidFill>
                      <a:srgbClr val="FF0000"/>
                    </a:solidFill>
                    <a:latin typeface="+mn-lt"/>
                    <a:ea typeface="+mj-ea"/>
                  </a:rPr>
                  <a:t>掺杂半导体</a:t>
                </a:r>
                <a:r>
                  <a:rPr lang="en-US" altLang="zh-CN" sz="2800" b="1">
                    <a:solidFill>
                      <a:srgbClr val="FF0000"/>
                    </a:solidFill>
                    <a:latin typeface="+mn-lt"/>
                    <a:ea typeface="+mj-ea"/>
                  </a:rPr>
                  <a:t>:</a:t>
                </a:r>
              </a:p>
              <a:p>
                <a:pPr eaLnBrk="1" hangingPunct="1"/>
                <a:r>
                  <a:rPr lang="zh-CN" altLang="en-US" sz="2800" b="1">
                    <a:solidFill>
                      <a:srgbClr val="FF0000"/>
                    </a:solidFill>
                    <a:latin typeface="+mn-lt"/>
                    <a:ea typeface="+mj-ea"/>
                  </a:rPr>
                  <a:t>重掺杂半导体近似</a:t>
                </a:r>
                <a:r>
                  <a:rPr lang="en-US" altLang="zh-CN" sz="2800" b="1">
                    <a:solidFill>
                      <a:srgbClr val="FF0000"/>
                    </a:solidFill>
                    <a:latin typeface="+mn-lt"/>
                    <a:ea typeface="+mj-ea"/>
                  </a:rPr>
                  <a:t>:</a:t>
                </a:r>
              </a:p>
            </p:txBody>
          </p:sp>
          <p:sp>
            <p:nvSpPr>
              <p:cNvPr id="21512" name="AutoShape 13">
                <a:extLst>
                  <a:ext uri="{FF2B5EF4-FFF2-40B4-BE49-F238E27FC236}">
                    <a16:creationId xmlns:a16="http://schemas.microsoft.com/office/drawing/2014/main" id="{58903B08-E3F9-4C82-830D-AF1C54259F13}"/>
                  </a:ext>
                </a:extLst>
              </p:cNvPr>
              <p:cNvSpPr>
                <a:spLocks/>
              </p:cNvSpPr>
              <p:nvPr/>
            </p:nvSpPr>
            <p:spPr bwMode="auto">
              <a:xfrm>
                <a:off x="2149" y="1522"/>
                <a:ext cx="187" cy="635"/>
              </a:xfrm>
              <a:prstGeom prst="leftBrace">
                <a:avLst>
                  <a:gd name="adj1" fmla="val 2829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endParaRPr lang="zh-CN" altLang="en-US">
                  <a:latin typeface="+mn-lt"/>
                  <a:ea typeface="+mj-ea"/>
                </a:endParaRPr>
              </a:p>
            </p:txBody>
          </p:sp>
        </p:grpSp>
      </p:grpSp>
      <p:sp>
        <p:nvSpPr>
          <p:cNvPr id="157712" name="Text Box 16">
            <a:extLst>
              <a:ext uri="{FF2B5EF4-FFF2-40B4-BE49-F238E27FC236}">
                <a16:creationId xmlns:a16="http://schemas.microsoft.com/office/drawing/2014/main" id="{C53160F9-6054-4BEC-9D9D-1CACF24D5841}"/>
              </a:ext>
            </a:extLst>
          </p:cNvPr>
          <p:cNvSpPr txBox="1">
            <a:spLocks noChangeArrowheads="1"/>
          </p:cNvSpPr>
          <p:nvPr/>
        </p:nvSpPr>
        <p:spPr bwMode="auto">
          <a:xfrm>
            <a:off x="833438" y="2276475"/>
            <a:ext cx="6553200"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spcBef>
                <a:spcPct val="50000"/>
              </a:spcBef>
            </a:pPr>
            <a:r>
              <a:rPr lang="zh-CN" altLang="en-US" sz="2800" b="1" dirty="0">
                <a:latin typeface="+mn-lt"/>
                <a:ea typeface="+mj-ea"/>
              </a:rPr>
              <a:t>对</a:t>
            </a:r>
            <a:r>
              <a:rPr lang="en-US" altLang="zh-CN" sz="2800" b="1" dirty="0">
                <a:latin typeface="+mn-lt"/>
                <a:ea typeface="+mj-ea"/>
              </a:rPr>
              <a:t>n</a:t>
            </a:r>
            <a:r>
              <a:rPr lang="zh-CN" altLang="en-US" sz="2800" b="1" dirty="0">
                <a:latin typeface="+mn-lt"/>
                <a:ea typeface="+mj-ea"/>
              </a:rPr>
              <a:t>型半导体，  </a:t>
            </a:r>
            <a:r>
              <a:rPr lang="en-US" altLang="zh-CN" sz="2800" b="1" dirty="0">
                <a:latin typeface="+mn-lt"/>
                <a:ea typeface="+mj-ea"/>
              </a:rPr>
              <a:t>n&gt;&gt;p, </a:t>
            </a:r>
            <a:r>
              <a:rPr lang="en-US" altLang="zh-CN" sz="2800" b="1" dirty="0">
                <a:latin typeface="+mn-lt"/>
                <a:ea typeface="+mj-ea"/>
                <a:sym typeface="Symbol" panose="05050102010706020507" pitchFamily="18" charset="2"/>
              </a:rPr>
              <a:t>=</a:t>
            </a:r>
            <a:r>
              <a:rPr lang="en-US" altLang="zh-CN" sz="2800" b="1" dirty="0" err="1">
                <a:latin typeface="+mn-lt"/>
                <a:ea typeface="+mj-ea"/>
                <a:sym typeface="Symbol" panose="05050102010706020507" pitchFamily="18" charset="2"/>
              </a:rPr>
              <a:t>nq</a:t>
            </a:r>
            <a:r>
              <a:rPr lang="en-US" altLang="zh-CN" sz="2800" b="1" baseline="-25000" dirty="0" err="1">
                <a:latin typeface="+mn-lt"/>
                <a:ea typeface="+mj-ea"/>
                <a:sym typeface="Symbol" panose="05050102010706020507" pitchFamily="18" charset="2"/>
              </a:rPr>
              <a:t>n</a:t>
            </a:r>
            <a:r>
              <a:rPr lang="en-US" altLang="zh-CN" sz="2800" b="1" dirty="0">
                <a:latin typeface="+mn-lt"/>
                <a:ea typeface="+mj-ea"/>
                <a:sym typeface="Symbol" panose="05050102010706020507" pitchFamily="18" charset="2"/>
              </a:rPr>
              <a:t>;</a:t>
            </a:r>
          </a:p>
          <a:p>
            <a:pPr eaLnBrk="1" hangingPunct="1">
              <a:spcBef>
                <a:spcPct val="50000"/>
              </a:spcBef>
            </a:pPr>
            <a:r>
              <a:rPr lang="zh-CN" altLang="en-US" sz="2800" b="1" dirty="0">
                <a:latin typeface="+mn-lt"/>
                <a:ea typeface="+mj-ea"/>
              </a:rPr>
              <a:t>对</a:t>
            </a:r>
            <a:r>
              <a:rPr lang="en-US" altLang="zh-CN" sz="2800" b="1" dirty="0">
                <a:latin typeface="+mn-lt"/>
                <a:ea typeface="+mj-ea"/>
              </a:rPr>
              <a:t>p</a:t>
            </a:r>
            <a:r>
              <a:rPr lang="zh-CN" altLang="en-US" sz="2800" b="1" dirty="0">
                <a:latin typeface="+mn-lt"/>
                <a:ea typeface="+mj-ea"/>
              </a:rPr>
              <a:t>型半导体， </a:t>
            </a:r>
            <a:r>
              <a:rPr lang="en-US" altLang="zh-CN" sz="2800" b="1" dirty="0">
                <a:latin typeface="+mn-lt"/>
                <a:ea typeface="+mj-ea"/>
              </a:rPr>
              <a:t>p &gt;&gt;n, </a:t>
            </a:r>
            <a:r>
              <a:rPr lang="en-US" altLang="zh-CN" sz="2800" b="1" dirty="0">
                <a:latin typeface="+mn-lt"/>
                <a:ea typeface="+mj-ea"/>
                <a:sym typeface="Symbol" panose="05050102010706020507" pitchFamily="18" charset="2"/>
              </a:rPr>
              <a:t>=</a:t>
            </a:r>
            <a:r>
              <a:rPr lang="en-US" altLang="zh-CN" sz="2800" b="1" dirty="0" err="1">
                <a:latin typeface="+mn-lt"/>
                <a:ea typeface="+mj-ea"/>
                <a:sym typeface="Symbol" panose="05050102010706020507" pitchFamily="18" charset="2"/>
              </a:rPr>
              <a:t>nq</a:t>
            </a:r>
            <a:r>
              <a:rPr lang="en-US" altLang="zh-CN" sz="2800" b="1" baseline="-25000" dirty="0" err="1">
                <a:latin typeface="+mn-lt"/>
                <a:ea typeface="+mj-ea"/>
                <a:sym typeface="Symbol" panose="05050102010706020507" pitchFamily="18" charset="2"/>
              </a:rPr>
              <a:t>p</a:t>
            </a:r>
            <a:r>
              <a:rPr lang="en-US" altLang="zh-CN" sz="2800" b="1" dirty="0">
                <a:latin typeface="+mn-lt"/>
                <a:ea typeface="+mj-ea"/>
                <a:sym typeface="Symbol" panose="05050102010706020507" pitchFamily="18" charset="2"/>
              </a:rPr>
              <a:t>;</a:t>
            </a:r>
          </a:p>
          <a:p>
            <a:pPr eaLnBrk="1" hangingPunct="1">
              <a:spcBef>
                <a:spcPct val="50000"/>
              </a:spcBef>
            </a:pPr>
            <a:r>
              <a:rPr lang="zh-CN" altLang="en-US" sz="2800" b="1" dirty="0">
                <a:latin typeface="+mn-lt"/>
                <a:ea typeface="+mj-ea"/>
              </a:rPr>
              <a:t>对本征半导体， </a:t>
            </a:r>
            <a:r>
              <a:rPr lang="en-US" altLang="zh-CN" sz="2800" b="1" dirty="0">
                <a:latin typeface="+mn-lt"/>
                <a:ea typeface="+mj-ea"/>
              </a:rPr>
              <a:t>p =n, </a:t>
            </a:r>
            <a:r>
              <a:rPr lang="en-US" altLang="zh-CN" sz="2800" b="1" dirty="0">
                <a:latin typeface="+mn-lt"/>
                <a:ea typeface="+mj-ea"/>
                <a:sym typeface="Symbol" panose="05050102010706020507" pitchFamily="18" charset="2"/>
              </a:rPr>
              <a:t>=</a:t>
            </a:r>
            <a:r>
              <a:rPr lang="en-US" altLang="zh-CN" sz="2800" b="1" dirty="0" err="1">
                <a:latin typeface="+mn-lt"/>
                <a:ea typeface="+mj-ea"/>
                <a:sym typeface="Symbol" panose="05050102010706020507" pitchFamily="18" charset="2"/>
              </a:rPr>
              <a:t>n</a:t>
            </a:r>
            <a:r>
              <a:rPr lang="en-US" altLang="zh-CN" sz="2800" b="1" baseline="-25000" dirty="0" err="1">
                <a:latin typeface="+mn-lt"/>
                <a:ea typeface="+mj-ea"/>
                <a:sym typeface="Symbol" panose="05050102010706020507" pitchFamily="18" charset="2"/>
              </a:rPr>
              <a:t>i</a:t>
            </a:r>
            <a:r>
              <a:rPr lang="en-US" altLang="zh-CN" sz="2800" b="1" dirty="0" err="1">
                <a:latin typeface="+mn-lt"/>
                <a:ea typeface="+mj-ea"/>
                <a:sym typeface="Symbol" panose="05050102010706020507" pitchFamily="18" charset="2"/>
              </a:rPr>
              <a:t>q</a:t>
            </a:r>
            <a:r>
              <a:rPr lang="en-US" altLang="zh-CN" sz="2800" b="1" dirty="0">
                <a:latin typeface="+mn-lt"/>
                <a:ea typeface="+mj-ea"/>
                <a:sym typeface="Symbol" panose="05050102010706020507" pitchFamily="18" charset="2"/>
              </a:rPr>
              <a:t>(</a:t>
            </a:r>
            <a:r>
              <a:rPr lang="en-US" altLang="zh-CN" sz="2800" b="1" baseline="-25000" dirty="0">
                <a:latin typeface="+mn-lt"/>
                <a:ea typeface="+mj-ea"/>
                <a:sym typeface="Symbol" panose="05050102010706020507" pitchFamily="18" charset="2"/>
              </a:rPr>
              <a:t>n+ </a:t>
            </a:r>
            <a:r>
              <a:rPr lang="en-US" altLang="zh-CN" sz="2800" b="1" dirty="0">
                <a:latin typeface="+mn-lt"/>
                <a:ea typeface="+mj-ea"/>
                <a:sym typeface="Symbol" panose="05050102010706020507" pitchFamily="18" charset="2"/>
              </a:rPr>
              <a:t></a:t>
            </a:r>
            <a:r>
              <a:rPr lang="en-US" altLang="zh-CN" sz="2800" b="1" baseline="-25000" dirty="0">
                <a:latin typeface="+mn-lt"/>
                <a:ea typeface="+mj-ea"/>
                <a:sym typeface="Symbol" panose="05050102010706020507" pitchFamily="18" charset="2"/>
              </a:rPr>
              <a:t>p</a:t>
            </a:r>
            <a:r>
              <a:rPr lang="en-US" altLang="zh-CN" sz="2800" b="1" dirty="0">
                <a:latin typeface="+mn-lt"/>
                <a:ea typeface="+mj-ea"/>
                <a:sym typeface="Symbol" panose="05050102010706020507" pitchFamily="18" charset="2"/>
              </a:rPr>
              <a:t>)</a:t>
            </a:r>
            <a:endParaRPr lang="en-US" altLang="zh-CN" sz="2800" b="1" dirty="0">
              <a:latin typeface="+mn-lt"/>
              <a:ea typeface="+mj-ea"/>
            </a:endParaRPr>
          </a:p>
        </p:txBody>
      </p:sp>
    </p:spTree>
    <p:extLst>
      <p:ext uri="{BB962C8B-B14F-4D97-AF65-F5344CB8AC3E}">
        <p14:creationId xmlns:p14="http://schemas.microsoft.com/office/powerpoint/2010/main" val="2611924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7712"/>
                                        </p:tgtEl>
                                        <p:attrNameLst>
                                          <p:attrName>style.visibility</p:attrName>
                                        </p:attrNameLst>
                                      </p:cBhvr>
                                      <p:to>
                                        <p:strVal val="visible"/>
                                      </p:to>
                                    </p:set>
                                    <p:anim calcmode="lin" valueType="num">
                                      <p:cBhvr additive="base">
                                        <p:cTn id="7" dur="500" fill="hold"/>
                                        <p:tgtEl>
                                          <p:spTgt spid="157712"/>
                                        </p:tgtEl>
                                        <p:attrNameLst>
                                          <p:attrName>ppt_x</p:attrName>
                                        </p:attrNameLst>
                                      </p:cBhvr>
                                      <p:tavLst>
                                        <p:tav tm="0">
                                          <p:val>
                                            <p:strVal val="0-#ppt_w/2"/>
                                          </p:val>
                                        </p:tav>
                                        <p:tav tm="100000">
                                          <p:val>
                                            <p:strVal val="#ppt_x"/>
                                          </p:val>
                                        </p:tav>
                                      </p:tavLst>
                                    </p:anim>
                                    <p:anim calcmode="lin" valueType="num">
                                      <p:cBhvr additive="base">
                                        <p:cTn id="8" dur="500" fill="hold"/>
                                        <p:tgtEl>
                                          <p:spTgt spid="1577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7706"/>
                                        </p:tgtEl>
                                        <p:attrNameLst>
                                          <p:attrName>style.visibility</p:attrName>
                                        </p:attrNameLst>
                                      </p:cBhvr>
                                      <p:to>
                                        <p:strVal val="visible"/>
                                      </p:to>
                                    </p:set>
                                    <p:anim calcmode="lin" valueType="num">
                                      <p:cBhvr additive="base">
                                        <p:cTn id="13" dur="500" fill="hold"/>
                                        <p:tgtEl>
                                          <p:spTgt spid="157706"/>
                                        </p:tgtEl>
                                        <p:attrNameLst>
                                          <p:attrName>ppt_x</p:attrName>
                                        </p:attrNameLst>
                                      </p:cBhvr>
                                      <p:tavLst>
                                        <p:tav tm="0">
                                          <p:val>
                                            <p:strVal val="0-#ppt_w/2"/>
                                          </p:val>
                                        </p:tav>
                                        <p:tav tm="100000">
                                          <p:val>
                                            <p:strVal val="#ppt_x"/>
                                          </p:val>
                                        </p:tav>
                                      </p:tavLst>
                                    </p:anim>
                                    <p:anim calcmode="lin" valueType="num">
                                      <p:cBhvr additive="base">
                                        <p:cTn id="14" dur="500" fill="hold"/>
                                        <p:tgtEl>
                                          <p:spTgt spid="1577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6" grpId="0" animBg="1" autoUpdateAnimBg="0"/>
      <p:bldP spid="15771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F5A8DF00-4951-47D4-899A-DBECDD08E061}"/>
              </a:ext>
            </a:extLst>
          </p:cNvPr>
          <p:cNvSpPr>
            <a:spLocks noGrp="1" noChangeArrowheads="1"/>
          </p:cNvSpPr>
          <p:nvPr>
            <p:ph type="body" idx="1"/>
          </p:nvPr>
        </p:nvSpPr>
        <p:spPr>
          <a:xfrm>
            <a:off x="395288" y="3573463"/>
            <a:ext cx="8229600" cy="1838325"/>
          </a:xfrm>
        </p:spPr>
        <p:txBody>
          <a:bodyPr/>
          <a:lstStyle/>
          <a:p>
            <a:pPr eaLnBrk="1" hangingPunct="1">
              <a:buFont typeface="Wingdings" panose="05000000000000000000" pitchFamily="2" charset="2"/>
              <a:buNone/>
            </a:pPr>
            <a:r>
              <a:rPr lang="zh-CN" altLang="en-US" sz="2600" b="1" dirty="0"/>
              <a:t>导致散射机制很多，根据实际情况，通常只考虑其主要</a:t>
            </a:r>
            <a:r>
              <a:rPr lang="zh-CN" altLang="en-US" sz="2600" b="1" dirty="0">
                <a:solidFill>
                  <a:srgbClr val="FF0000"/>
                </a:solidFill>
              </a:rPr>
              <a:t>散射机制</a:t>
            </a:r>
            <a:r>
              <a:rPr lang="zh-CN" altLang="en-US" sz="2600" b="1" dirty="0"/>
              <a:t>即可。</a:t>
            </a:r>
          </a:p>
          <a:p>
            <a:pPr eaLnBrk="1" hangingPunct="1">
              <a:buFont typeface="Wingdings" panose="05000000000000000000" pitchFamily="2" charset="2"/>
              <a:buNone/>
            </a:pPr>
            <a:r>
              <a:rPr lang="zh-CN" altLang="en-US" sz="2800" b="1" dirty="0"/>
              <a:t>对</a:t>
            </a:r>
            <a:r>
              <a:rPr lang="zh-CN" altLang="en-US" sz="2800" b="1" dirty="0">
                <a:solidFill>
                  <a:srgbClr val="000099"/>
                </a:solidFill>
              </a:rPr>
              <a:t>常用半导体</a:t>
            </a:r>
            <a:r>
              <a:rPr lang="en-US" altLang="zh-CN" sz="2800" b="1" dirty="0"/>
              <a:t>(</a:t>
            </a:r>
            <a:r>
              <a:rPr lang="zh-CN" altLang="en-US" sz="2800" b="1" dirty="0"/>
              <a:t>轻、中等掺杂</a:t>
            </a:r>
            <a:r>
              <a:rPr lang="en-US" altLang="zh-CN" sz="2800" b="1" dirty="0"/>
              <a:t>)</a:t>
            </a:r>
            <a:r>
              <a:rPr lang="zh-CN" altLang="en-US" sz="2800" b="1" dirty="0"/>
              <a:t>情况，</a:t>
            </a:r>
            <a:r>
              <a:rPr lang="zh-CN" altLang="en-US" sz="2800" b="1" dirty="0">
                <a:solidFill>
                  <a:srgbClr val="006600"/>
                </a:solidFill>
              </a:rPr>
              <a:t>晶格散射和电离杂质散射是主要的</a:t>
            </a:r>
            <a:r>
              <a:rPr lang="zh-CN" altLang="en-US" sz="2800" b="1" dirty="0"/>
              <a:t>。</a:t>
            </a:r>
          </a:p>
        </p:txBody>
      </p:sp>
      <p:sp>
        <p:nvSpPr>
          <p:cNvPr id="39939" name="Rectangle 3">
            <a:extLst>
              <a:ext uri="{FF2B5EF4-FFF2-40B4-BE49-F238E27FC236}">
                <a16:creationId xmlns:a16="http://schemas.microsoft.com/office/drawing/2014/main" id="{81922D58-B33C-44FD-B0F4-FD4835A6ACFB}"/>
              </a:ext>
            </a:extLst>
          </p:cNvPr>
          <p:cNvSpPr>
            <a:spLocks noChangeArrowheads="1"/>
          </p:cNvSpPr>
          <p:nvPr/>
        </p:nvSpPr>
        <p:spPr bwMode="auto">
          <a:xfrm>
            <a:off x="409575" y="846138"/>
            <a:ext cx="34163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r>
              <a:rPr lang="zh-CN" altLang="en-US" sz="3600" b="1" dirty="0">
                <a:solidFill>
                  <a:srgbClr val="FF0000"/>
                </a:solidFill>
                <a:ea typeface="楷体_GB2312" pitchFamily="49" charset="-122"/>
              </a:rPr>
              <a:t>散射主要来源：</a:t>
            </a:r>
          </a:p>
        </p:txBody>
      </p:sp>
      <p:sp>
        <p:nvSpPr>
          <p:cNvPr id="39940" name="Rectangle 4">
            <a:extLst>
              <a:ext uri="{FF2B5EF4-FFF2-40B4-BE49-F238E27FC236}">
                <a16:creationId xmlns:a16="http://schemas.microsoft.com/office/drawing/2014/main" id="{CC830BBD-671F-4B65-BF9C-9CF218F2A951}"/>
              </a:ext>
            </a:extLst>
          </p:cNvPr>
          <p:cNvSpPr>
            <a:spLocks noChangeArrowheads="1"/>
          </p:cNvSpPr>
          <p:nvPr/>
        </p:nvSpPr>
        <p:spPr bwMode="auto">
          <a:xfrm>
            <a:off x="928688" y="1668463"/>
            <a:ext cx="7150100" cy="1292225"/>
          </a:xfrm>
          <a:prstGeom prst="rect">
            <a:avLst/>
          </a:prstGeom>
          <a:noFill/>
          <a:ln w="9525">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r>
              <a:rPr lang="en-US" altLang="zh-CN" sz="2600">
                <a:latin typeface="宋体" panose="02010600030101010101" pitchFamily="2" charset="-122"/>
                <a:ea typeface="楷体_GB2312" pitchFamily="49" charset="-122"/>
              </a:rPr>
              <a:t>A. </a:t>
            </a:r>
            <a:r>
              <a:rPr lang="zh-CN" altLang="en-US" sz="2600" b="1">
                <a:solidFill>
                  <a:srgbClr val="FF0000"/>
                </a:solidFill>
                <a:latin typeface="宋体" panose="02010600030101010101" pitchFamily="2" charset="-122"/>
                <a:ea typeface="楷体_GB2312" pitchFamily="49" charset="-122"/>
              </a:rPr>
              <a:t>半导体材料：晶格振动、缺陷、能谷间等        </a:t>
            </a:r>
          </a:p>
          <a:p>
            <a:pPr eaLnBrk="1" hangingPunct="1"/>
            <a:r>
              <a:rPr lang="en-US" altLang="zh-CN" sz="2600" b="1">
                <a:solidFill>
                  <a:srgbClr val="FF0000"/>
                </a:solidFill>
                <a:latin typeface="宋体" panose="02010600030101010101" pitchFamily="2" charset="-122"/>
                <a:ea typeface="楷体_GB2312" pitchFamily="49" charset="-122"/>
              </a:rPr>
              <a:t>B. </a:t>
            </a:r>
            <a:r>
              <a:rPr lang="zh-CN" altLang="en-US" sz="2600" b="1">
                <a:solidFill>
                  <a:srgbClr val="FF0000"/>
                </a:solidFill>
                <a:latin typeface="宋体" panose="02010600030101010101" pitchFamily="2" charset="-122"/>
                <a:ea typeface="楷体_GB2312" pitchFamily="49" charset="-122"/>
              </a:rPr>
              <a:t>掺杂：电离、未电离杂质，电子间</a:t>
            </a:r>
          </a:p>
          <a:p>
            <a:pPr eaLnBrk="1" hangingPunct="1"/>
            <a:r>
              <a:rPr lang="en-US" altLang="zh-CN" sz="2600" b="1">
                <a:solidFill>
                  <a:srgbClr val="FF0000"/>
                </a:solidFill>
                <a:latin typeface="宋体" panose="02010600030101010101" pitchFamily="2" charset="-122"/>
                <a:ea typeface="楷体_GB2312" pitchFamily="49" charset="-122"/>
              </a:rPr>
              <a:t>C. </a:t>
            </a:r>
            <a:r>
              <a:rPr lang="zh-CN" altLang="en-US" sz="2600" b="1">
                <a:solidFill>
                  <a:srgbClr val="FF0000"/>
                </a:solidFill>
                <a:latin typeface="宋体" panose="02010600030101010101" pitchFamily="2" charset="-122"/>
                <a:ea typeface="楷体_GB2312" pitchFamily="49" charset="-122"/>
              </a:rPr>
              <a:t>重要影响因素：温度</a:t>
            </a:r>
          </a:p>
        </p:txBody>
      </p:sp>
    </p:spTree>
    <p:extLst>
      <p:ext uri="{BB962C8B-B14F-4D97-AF65-F5344CB8AC3E}">
        <p14:creationId xmlns:p14="http://schemas.microsoft.com/office/powerpoint/2010/main" val="595052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6130">
                                            <p:txEl>
                                              <p:pRg st="0" end="0"/>
                                            </p:txEl>
                                          </p:spTgt>
                                        </p:tgtEl>
                                        <p:attrNameLst>
                                          <p:attrName>style.visibility</p:attrName>
                                        </p:attrNameLst>
                                      </p:cBhvr>
                                      <p:to>
                                        <p:strVal val="visible"/>
                                      </p:to>
                                    </p:set>
                                    <p:anim calcmode="lin" valueType="num">
                                      <p:cBhvr additive="base">
                                        <p:cTn id="7" dur="500" fill="hold"/>
                                        <p:tgtEl>
                                          <p:spTgt spid="176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6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6130">
                                            <p:txEl>
                                              <p:pRg st="1" end="1"/>
                                            </p:txEl>
                                          </p:spTgt>
                                        </p:tgtEl>
                                        <p:attrNameLst>
                                          <p:attrName>style.visibility</p:attrName>
                                        </p:attrNameLst>
                                      </p:cBhvr>
                                      <p:to>
                                        <p:strVal val="visible"/>
                                      </p:to>
                                    </p:set>
                                    <p:anim calcmode="lin" valueType="num">
                                      <p:cBhvr additive="base">
                                        <p:cTn id="13" dur="500" fill="hold"/>
                                        <p:tgtEl>
                                          <p:spTgt spid="1761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613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DDC85EAA-FB94-45AD-A4AB-885804374B19}"/>
              </a:ext>
            </a:extLst>
          </p:cNvPr>
          <p:cNvSpPr>
            <a:spLocks noChangeArrowheads="1"/>
          </p:cNvSpPr>
          <p:nvPr/>
        </p:nvSpPr>
        <p:spPr bwMode="auto">
          <a:xfrm>
            <a:off x="432639" y="2348880"/>
            <a:ext cx="51816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68288" indent="-2682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 typeface="Wingdings" panose="05000000000000000000" pitchFamily="2" charset="2"/>
              <a:buChar char="Ø"/>
            </a:pPr>
            <a:r>
              <a:rPr lang="zh-CN" altLang="en-US" sz="2000" b="1">
                <a:solidFill>
                  <a:srgbClr val="FF3300"/>
                </a:solidFill>
              </a:rPr>
              <a:t>产生：</a:t>
            </a:r>
            <a:r>
              <a:rPr lang="zh-CN" altLang="en-US" sz="2000" b="1"/>
              <a:t>电子</a:t>
            </a:r>
            <a:r>
              <a:rPr lang="en-US" altLang="zh-CN" sz="2000" b="1"/>
              <a:t>-</a:t>
            </a:r>
            <a:r>
              <a:rPr lang="zh-CN" altLang="en-US" sz="2000" b="1"/>
              <a:t>空穴的生成过程</a:t>
            </a:r>
          </a:p>
          <a:p>
            <a:pPr eaLnBrk="1" hangingPunct="1">
              <a:lnSpc>
                <a:spcPct val="120000"/>
              </a:lnSpc>
              <a:spcBef>
                <a:spcPct val="0"/>
              </a:spcBef>
              <a:buFont typeface="Wingdings" panose="05000000000000000000" pitchFamily="2" charset="2"/>
              <a:buChar char="Ø"/>
            </a:pPr>
            <a:r>
              <a:rPr lang="zh-CN" altLang="en-US" sz="2000" b="1">
                <a:solidFill>
                  <a:srgbClr val="FF3300"/>
                </a:solidFill>
              </a:rPr>
              <a:t>复合：</a:t>
            </a:r>
            <a:r>
              <a:rPr lang="zh-CN" altLang="en-US" sz="2000" b="1"/>
              <a:t>电子</a:t>
            </a:r>
            <a:r>
              <a:rPr lang="en-US" altLang="zh-CN" sz="2000" b="1"/>
              <a:t>-</a:t>
            </a:r>
            <a:r>
              <a:rPr lang="zh-CN" altLang="en-US" sz="2000" b="1"/>
              <a:t>空穴消失的过程</a:t>
            </a:r>
          </a:p>
          <a:p>
            <a:pPr eaLnBrk="1" hangingPunct="1">
              <a:lnSpc>
                <a:spcPct val="120000"/>
              </a:lnSpc>
              <a:spcBef>
                <a:spcPct val="0"/>
              </a:spcBef>
              <a:buFont typeface="Wingdings" panose="05000000000000000000" pitchFamily="2" charset="2"/>
              <a:buChar char="Ø"/>
            </a:pPr>
            <a:r>
              <a:rPr lang="zh-CN" altLang="en-US" sz="2000" b="1">
                <a:solidFill>
                  <a:srgbClr val="FF3300"/>
                </a:solidFill>
              </a:rPr>
              <a:t>热平衡：</a:t>
            </a:r>
            <a:r>
              <a:rPr lang="zh-CN" altLang="en-US" sz="2000" b="1"/>
              <a:t>大量电子</a:t>
            </a:r>
            <a:r>
              <a:rPr lang="en-US" altLang="zh-CN" sz="2000" b="1"/>
              <a:t>-</a:t>
            </a:r>
            <a:r>
              <a:rPr lang="zh-CN" altLang="en-US" sz="2000" b="1"/>
              <a:t>空穴对产生与复合的动态平衡</a:t>
            </a:r>
          </a:p>
          <a:p>
            <a:pPr eaLnBrk="1" hangingPunct="1">
              <a:lnSpc>
                <a:spcPct val="120000"/>
              </a:lnSpc>
              <a:spcBef>
                <a:spcPct val="0"/>
              </a:spcBef>
              <a:buFont typeface="Wingdings" panose="05000000000000000000" pitchFamily="2" charset="2"/>
              <a:buChar char="Ø"/>
            </a:pPr>
            <a:r>
              <a:rPr lang="zh-CN" altLang="en-US" sz="2000" b="1"/>
              <a:t>热平衡状态，导带电子和价带空穴都借助于热激发产生，杂质电离或本征激发所需能量都来自热运动。</a:t>
            </a:r>
          </a:p>
          <a:p>
            <a:pPr eaLnBrk="1" hangingPunct="1">
              <a:lnSpc>
                <a:spcPct val="120000"/>
              </a:lnSpc>
              <a:spcBef>
                <a:spcPct val="0"/>
              </a:spcBef>
              <a:buFont typeface="Wingdings" panose="05000000000000000000" pitchFamily="2" charset="2"/>
              <a:buChar char="Ø"/>
            </a:pPr>
            <a:r>
              <a:rPr lang="zh-CN" altLang="en-US" sz="2000" b="1">
                <a:solidFill>
                  <a:srgbClr val="FF3300"/>
                </a:solidFill>
              </a:rPr>
              <a:t>热平衡状态的特征：</a:t>
            </a:r>
          </a:p>
        </p:txBody>
      </p:sp>
      <p:graphicFrame>
        <p:nvGraphicFramePr>
          <p:cNvPr id="4" name="Object 8">
            <a:extLst>
              <a:ext uri="{FF2B5EF4-FFF2-40B4-BE49-F238E27FC236}">
                <a16:creationId xmlns:a16="http://schemas.microsoft.com/office/drawing/2014/main" id="{809EBFD0-5175-4AA7-9390-311EA683B53A}"/>
              </a:ext>
            </a:extLst>
          </p:cNvPr>
          <p:cNvGraphicFramePr>
            <a:graphicFrameLocks noChangeAspect="1"/>
          </p:cNvGraphicFramePr>
          <p:nvPr>
            <p:extLst>
              <p:ext uri="{D42A27DB-BD31-4B8C-83A1-F6EECF244321}">
                <p14:modId xmlns:p14="http://schemas.microsoft.com/office/powerpoint/2010/main" val="4054260735"/>
              </p:ext>
            </p:extLst>
          </p:nvPr>
        </p:nvGraphicFramePr>
        <p:xfrm>
          <a:off x="2413839" y="5266705"/>
          <a:ext cx="1219200" cy="476250"/>
        </p:xfrm>
        <a:graphic>
          <a:graphicData uri="http://schemas.openxmlformats.org/presentationml/2006/ole">
            <mc:AlternateContent xmlns:mc="http://schemas.openxmlformats.org/markup-compatibility/2006">
              <mc:Choice xmlns:v="urn:schemas-microsoft-com:vml" Requires="v">
                <p:oleObj spid="_x0000_s181283" name="Equation" r:id="rId3" imgW="609336" imgH="241195" progId="Equation.DSMT4">
                  <p:embed/>
                </p:oleObj>
              </mc:Choice>
              <mc:Fallback>
                <p:oleObj name="Equation" r:id="rId3" imgW="609336" imgH="241195" progId="Equation.DSMT4">
                  <p:embed/>
                  <p:pic>
                    <p:nvPicPr>
                      <p:cNvPr id="4" name="Object 8">
                        <a:extLst>
                          <a:ext uri="{FF2B5EF4-FFF2-40B4-BE49-F238E27FC236}">
                            <a16:creationId xmlns:a16="http://schemas.microsoft.com/office/drawing/2014/main" id="{809EBFD0-5175-4AA7-9390-311EA683B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839" y="5266705"/>
                        <a:ext cx="1219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2">
            <a:extLst>
              <a:ext uri="{FF2B5EF4-FFF2-40B4-BE49-F238E27FC236}">
                <a16:creationId xmlns:a16="http://schemas.microsoft.com/office/drawing/2014/main" id="{2ACA3007-E8E0-45C4-A083-E836B408E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4239" y="2064717"/>
            <a:ext cx="2890837"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D50EBE9-7128-4C5B-984D-8085BE71A045}"/>
              </a:ext>
            </a:extLst>
          </p:cNvPr>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1.5.1 </a:t>
            </a:r>
            <a:r>
              <a:rPr lang="zh-CN" altLang="en-US" sz="3200"/>
              <a:t>非平衡载流子的产生</a:t>
            </a:r>
            <a:endParaRPr lang="zh-CN" altLang="en-US" sz="3200" dirty="0"/>
          </a:p>
        </p:txBody>
      </p:sp>
      <p:sp>
        <p:nvSpPr>
          <p:cNvPr id="8" name="Text Box 4">
            <a:extLst>
              <a:ext uri="{FF2B5EF4-FFF2-40B4-BE49-F238E27FC236}">
                <a16:creationId xmlns:a16="http://schemas.microsoft.com/office/drawing/2014/main" id="{62A43F1F-33A4-4254-A768-0B22CA119DDB}"/>
              </a:ext>
            </a:extLst>
          </p:cNvPr>
          <p:cNvSpPr txBox="1">
            <a:spLocks noChangeArrowheads="1"/>
          </p:cNvSpPr>
          <p:nvPr/>
        </p:nvSpPr>
        <p:spPr bwMode="auto">
          <a:xfrm>
            <a:off x="628650" y="1152527"/>
            <a:ext cx="77057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如果对半导体施加外界作用，破坏了热平衡的条件，迫使它处于热平衡的相偏离的状态，称非平衡状态。</a:t>
            </a:r>
          </a:p>
        </p:txBody>
      </p:sp>
    </p:spTree>
    <p:extLst>
      <p:ext uri="{BB962C8B-B14F-4D97-AF65-F5344CB8AC3E}">
        <p14:creationId xmlns:p14="http://schemas.microsoft.com/office/powerpoint/2010/main" val="3447936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a:extLst>
              <a:ext uri="{FF2B5EF4-FFF2-40B4-BE49-F238E27FC236}">
                <a16:creationId xmlns:a16="http://schemas.microsoft.com/office/drawing/2014/main" id="{1142F3C9-4126-4F03-9F11-DD394AB73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8001000" cy="505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22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a:extLst>
              <a:ext uri="{FF2B5EF4-FFF2-40B4-BE49-F238E27FC236}">
                <a16:creationId xmlns:a16="http://schemas.microsoft.com/office/drawing/2014/main" id="{1B08AE65-74F7-4B30-94E3-8795771D2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39814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5">
            <a:extLst>
              <a:ext uri="{FF2B5EF4-FFF2-40B4-BE49-F238E27FC236}">
                <a16:creationId xmlns:a16="http://schemas.microsoft.com/office/drawing/2014/main" id="{4190CA60-A5F7-49E4-B5F4-2215752CC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66800"/>
            <a:ext cx="4959350"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0" name="Picture 6">
            <a:extLst>
              <a:ext uri="{FF2B5EF4-FFF2-40B4-BE49-F238E27FC236}">
                <a16:creationId xmlns:a16="http://schemas.microsoft.com/office/drawing/2014/main" id="{59F57BE9-5AAB-4D43-8519-27167EF6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886200"/>
            <a:ext cx="3200400" cy="192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1" name="Picture 7">
            <a:extLst>
              <a:ext uri="{FF2B5EF4-FFF2-40B4-BE49-F238E27FC236}">
                <a16:creationId xmlns:a16="http://schemas.microsoft.com/office/drawing/2014/main" id="{7188F314-7F0F-4838-863E-23C5DA4727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533400"/>
            <a:ext cx="2659063"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2" name="Picture 8">
            <a:extLst>
              <a:ext uri="{FF2B5EF4-FFF2-40B4-BE49-F238E27FC236}">
                <a16:creationId xmlns:a16="http://schemas.microsoft.com/office/drawing/2014/main" id="{796C1A91-C8E0-4466-91FE-7F9F3032F7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7113" y="228600"/>
            <a:ext cx="1766887" cy="185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3" name="Text Box 9">
            <a:extLst>
              <a:ext uri="{FF2B5EF4-FFF2-40B4-BE49-F238E27FC236}">
                <a16:creationId xmlns:a16="http://schemas.microsoft.com/office/drawing/2014/main" id="{014DF5A7-9854-4BB3-87BE-16820625F2C4}"/>
              </a:ext>
            </a:extLst>
          </p:cNvPr>
          <p:cNvSpPr txBox="1">
            <a:spLocks noChangeArrowheads="1"/>
          </p:cNvSpPr>
          <p:nvPr/>
        </p:nvSpPr>
        <p:spPr bwMode="auto">
          <a:xfrm>
            <a:off x="304800" y="5867400"/>
            <a:ext cx="8534400" cy="8223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spcBef>
                <a:spcPct val="50000"/>
              </a:spcBef>
            </a:pPr>
            <a:r>
              <a:rPr lang="zh-CN" altLang="en-US" b="1"/>
              <a:t>轻掺杂</a:t>
            </a:r>
            <a:r>
              <a:rPr lang="en-US" altLang="zh-CN" b="1"/>
              <a:t>(10</a:t>
            </a:r>
            <a:r>
              <a:rPr lang="en-US" altLang="zh-CN" b="1" baseline="30000"/>
              <a:t>16</a:t>
            </a:r>
            <a:r>
              <a:rPr lang="en-US" altLang="zh-CN" b="1"/>
              <a:t>~10</a:t>
            </a:r>
            <a:r>
              <a:rPr lang="en-US" altLang="zh-CN" b="1" baseline="30000"/>
              <a:t>18</a:t>
            </a:r>
            <a:r>
              <a:rPr lang="en-US" altLang="zh-CN" b="1"/>
              <a:t>cm</a:t>
            </a:r>
            <a:r>
              <a:rPr lang="en-US" altLang="zh-CN" b="1" baseline="30000"/>
              <a:t>-3</a:t>
            </a:r>
            <a:r>
              <a:rPr lang="en-US" altLang="zh-CN" b="1"/>
              <a:t>)</a:t>
            </a:r>
            <a:r>
              <a:rPr lang="zh-CN" altLang="en-US" b="1"/>
              <a:t>，室温下全电离，电阻率与杂质浓度成反比关系，对数坐标近似为直线。</a:t>
            </a:r>
          </a:p>
        </p:txBody>
      </p:sp>
      <p:sp>
        <p:nvSpPr>
          <p:cNvPr id="60424" name="Text Box 10">
            <a:extLst>
              <a:ext uri="{FF2B5EF4-FFF2-40B4-BE49-F238E27FC236}">
                <a16:creationId xmlns:a16="http://schemas.microsoft.com/office/drawing/2014/main" id="{9675D311-1996-4FF1-B824-85DAE825CA4B}"/>
              </a:ext>
            </a:extLst>
          </p:cNvPr>
          <p:cNvSpPr txBox="1">
            <a:spLocks noChangeArrowheads="1"/>
          </p:cNvSpPr>
          <p:nvPr/>
        </p:nvSpPr>
        <p:spPr bwMode="auto">
          <a:xfrm>
            <a:off x="5105400" y="2057400"/>
            <a:ext cx="4038600" cy="155257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spcBef>
                <a:spcPct val="50000"/>
              </a:spcBef>
            </a:pPr>
            <a:r>
              <a:rPr lang="zh-CN" altLang="en-US" b="1"/>
              <a:t>杂质浓度越大，偏离线性关系。原因：</a:t>
            </a:r>
            <a:r>
              <a:rPr lang="en-US" altLang="zh-CN" b="1"/>
              <a:t>1)</a:t>
            </a:r>
            <a:r>
              <a:rPr lang="zh-CN" altLang="en-US" b="1"/>
              <a:t>室温下未全电离，尤其重掺杂。</a:t>
            </a:r>
            <a:r>
              <a:rPr lang="en-US" altLang="zh-CN" b="1"/>
              <a:t>2)</a:t>
            </a:r>
            <a:r>
              <a:rPr lang="zh-CN" altLang="en-US" b="1"/>
              <a:t>迁移率随杂质浓度增加将显著下降。</a:t>
            </a:r>
          </a:p>
        </p:txBody>
      </p:sp>
    </p:spTree>
    <p:extLst>
      <p:ext uri="{BB962C8B-B14F-4D97-AF65-F5344CB8AC3E}">
        <p14:creationId xmlns:p14="http://schemas.microsoft.com/office/powerpoint/2010/main" val="37715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a:extLst>
              <a:ext uri="{FF2B5EF4-FFF2-40B4-BE49-F238E27FC236}">
                <a16:creationId xmlns:a16="http://schemas.microsoft.com/office/drawing/2014/main" id="{23D43352-26C4-484C-B056-6A313EA77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0" y="280988"/>
            <a:ext cx="3778250" cy="254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3" name="Text Box 3">
            <a:extLst>
              <a:ext uri="{FF2B5EF4-FFF2-40B4-BE49-F238E27FC236}">
                <a16:creationId xmlns:a16="http://schemas.microsoft.com/office/drawing/2014/main" id="{5C7FA8ED-077D-4B45-AA66-7F105FB16656}"/>
              </a:ext>
            </a:extLst>
          </p:cNvPr>
          <p:cNvSpPr txBox="1">
            <a:spLocks noChangeArrowheads="1"/>
          </p:cNvSpPr>
          <p:nvPr/>
        </p:nvSpPr>
        <p:spPr bwMode="auto">
          <a:xfrm>
            <a:off x="5854700" y="2651125"/>
            <a:ext cx="273526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algn="ctr" eaLnBrk="1" hangingPunct="1">
              <a:spcBef>
                <a:spcPct val="50000"/>
              </a:spcBef>
            </a:pPr>
            <a:r>
              <a:rPr lang="zh-CN" altLang="en-US" sz="1800">
                <a:ea typeface="宋体" panose="02010600030101010101" pitchFamily="2" charset="-122"/>
              </a:rPr>
              <a:t>图</a:t>
            </a:r>
            <a:r>
              <a:rPr lang="en-US" altLang="zh-CN" sz="1800">
                <a:ea typeface="宋体" panose="02010600030101010101" pitchFamily="2" charset="-122"/>
              </a:rPr>
              <a:t>4.16 </a:t>
            </a:r>
            <a:r>
              <a:rPr lang="zh-CN" altLang="en-US" sz="1800" b="1">
                <a:ea typeface="宋体" panose="02010600030101010101" pitchFamily="2" charset="-122"/>
              </a:rPr>
              <a:t>硅电阻率与温度关系示意图</a:t>
            </a:r>
          </a:p>
        </p:txBody>
      </p:sp>
      <p:sp>
        <p:nvSpPr>
          <p:cNvPr id="61444" name="Text Box 4">
            <a:extLst>
              <a:ext uri="{FF2B5EF4-FFF2-40B4-BE49-F238E27FC236}">
                <a16:creationId xmlns:a16="http://schemas.microsoft.com/office/drawing/2014/main" id="{B79E055F-2329-4E1C-961B-89C6B654464D}"/>
              </a:ext>
            </a:extLst>
          </p:cNvPr>
          <p:cNvSpPr txBox="1">
            <a:spLocks noChangeArrowheads="1"/>
          </p:cNvSpPr>
          <p:nvPr/>
        </p:nvSpPr>
        <p:spPr bwMode="auto">
          <a:xfrm>
            <a:off x="401638" y="617538"/>
            <a:ext cx="4968875" cy="210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spcBef>
                <a:spcPct val="50000"/>
              </a:spcBef>
            </a:pPr>
            <a:r>
              <a:rPr lang="en-US" altLang="zh-CN" b="1">
                <a:solidFill>
                  <a:srgbClr val="FF0000"/>
                </a:solidFill>
                <a:ea typeface="宋体" panose="02010600030101010101" pitchFamily="2" charset="-122"/>
              </a:rPr>
              <a:t>AB</a:t>
            </a:r>
            <a:r>
              <a:rPr lang="zh-CN" altLang="en-US" b="1">
                <a:solidFill>
                  <a:srgbClr val="FF0000"/>
                </a:solidFill>
                <a:ea typeface="宋体" panose="02010600030101010101" pitchFamily="2" charset="-122"/>
              </a:rPr>
              <a:t>段</a:t>
            </a:r>
            <a:r>
              <a:rPr lang="zh-CN" altLang="en-US" b="1">
                <a:ea typeface="宋体" panose="02010600030101010101" pitchFamily="2" charset="-122"/>
              </a:rPr>
              <a:t>：低温，忽略本征激发，</a:t>
            </a:r>
            <a:r>
              <a:rPr lang="zh-CN" altLang="en-US" b="1">
                <a:solidFill>
                  <a:srgbClr val="FF0000"/>
                </a:solidFill>
                <a:ea typeface="宋体" panose="02010600030101010101" pitchFamily="2" charset="-122"/>
              </a:rPr>
              <a:t>载流子</a:t>
            </a:r>
            <a:r>
              <a:rPr lang="en-US" altLang="zh-CN" b="1">
                <a:solidFill>
                  <a:srgbClr val="FF0000"/>
                </a:solidFill>
                <a:ea typeface="宋体" panose="02010600030101010101" pitchFamily="2" charset="-122"/>
              </a:rPr>
              <a:t>(</a:t>
            </a:r>
            <a:r>
              <a:rPr lang="zh-CN" altLang="en-US" b="1">
                <a:solidFill>
                  <a:srgbClr val="FF0000"/>
                </a:solidFill>
                <a:ea typeface="宋体" panose="02010600030101010101" pitchFamily="2" charset="-122"/>
              </a:rPr>
              <a:t>杂质电离提供</a:t>
            </a:r>
            <a:r>
              <a:rPr lang="en-US" altLang="zh-CN" b="1">
                <a:solidFill>
                  <a:srgbClr val="FF0000"/>
                </a:solidFill>
                <a:ea typeface="宋体" panose="02010600030101010101" pitchFamily="2" charset="-122"/>
              </a:rPr>
              <a:t>)</a:t>
            </a:r>
            <a:r>
              <a:rPr lang="zh-CN" altLang="en-US" b="1">
                <a:solidFill>
                  <a:srgbClr val="FF0000"/>
                </a:solidFill>
                <a:ea typeface="宋体" panose="02010600030101010101" pitchFamily="2" charset="-122"/>
              </a:rPr>
              <a:t>随温度增加而增加</a:t>
            </a:r>
            <a:r>
              <a:rPr lang="zh-CN" altLang="en-US" b="1">
                <a:ea typeface="宋体" panose="02010600030101010101" pitchFamily="2" charset="-122"/>
              </a:rPr>
              <a:t>。</a:t>
            </a:r>
          </a:p>
          <a:p>
            <a:pPr eaLnBrk="1" hangingPunct="1">
              <a:spcBef>
                <a:spcPct val="50000"/>
              </a:spcBef>
            </a:pPr>
            <a:r>
              <a:rPr lang="zh-CN" altLang="en-US" b="1">
                <a:solidFill>
                  <a:srgbClr val="FF0000"/>
                </a:solidFill>
                <a:ea typeface="宋体" panose="02010600030101010101" pitchFamily="2" charset="-122"/>
              </a:rPr>
              <a:t>杂质电离散射</a:t>
            </a:r>
            <a:r>
              <a:rPr lang="zh-CN" altLang="en-US" b="1">
                <a:ea typeface="宋体" panose="02010600030101010101" pitchFamily="2" charset="-122"/>
              </a:rPr>
              <a:t>占优势，迁移率随温度升高而增加。</a:t>
            </a:r>
          </a:p>
        </p:txBody>
      </p:sp>
      <p:sp>
        <p:nvSpPr>
          <p:cNvPr id="61445" name="Text Box 5">
            <a:extLst>
              <a:ext uri="{FF2B5EF4-FFF2-40B4-BE49-F238E27FC236}">
                <a16:creationId xmlns:a16="http://schemas.microsoft.com/office/drawing/2014/main" id="{36B282A6-A039-418E-92B3-C32657D946BC}"/>
              </a:ext>
            </a:extLst>
          </p:cNvPr>
          <p:cNvSpPr txBox="1">
            <a:spLocks noChangeArrowheads="1"/>
          </p:cNvSpPr>
          <p:nvPr/>
        </p:nvSpPr>
        <p:spPr bwMode="auto">
          <a:xfrm>
            <a:off x="382588" y="2868613"/>
            <a:ext cx="4919662"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spcBef>
                <a:spcPct val="50000"/>
              </a:spcBef>
            </a:pPr>
            <a:r>
              <a:rPr lang="en-US" altLang="zh-CN" b="1">
                <a:solidFill>
                  <a:srgbClr val="6600FF"/>
                </a:solidFill>
                <a:ea typeface="宋体" panose="02010600030101010101" pitchFamily="2" charset="-122"/>
              </a:rPr>
              <a:t>BC</a:t>
            </a:r>
            <a:r>
              <a:rPr lang="zh-CN" altLang="en-US" b="1">
                <a:solidFill>
                  <a:srgbClr val="6600FF"/>
                </a:solidFill>
                <a:ea typeface="宋体" panose="02010600030101010101" pitchFamily="2" charset="-122"/>
              </a:rPr>
              <a:t>段</a:t>
            </a:r>
            <a:r>
              <a:rPr lang="zh-CN" altLang="en-US" b="1">
                <a:ea typeface="宋体" panose="02010600030101010101" pitchFamily="2" charset="-122"/>
              </a:rPr>
              <a:t>：</a:t>
            </a:r>
            <a:r>
              <a:rPr lang="en-US" altLang="zh-CN" b="1">
                <a:ea typeface="宋体" panose="02010600030101010101" pitchFamily="2" charset="-122"/>
              </a:rPr>
              <a:t>T</a:t>
            </a:r>
            <a:r>
              <a:rPr lang="zh-CN" altLang="en-US" b="1">
                <a:ea typeface="宋体" panose="02010600030101010101" pitchFamily="2" charset="-122"/>
              </a:rPr>
              <a:t>继续增加（室温）至杂质全部电离。本征激发还不显著。载流子浓度几乎不随温度变化。</a:t>
            </a:r>
          </a:p>
          <a:p>
            <a:pPr eaLnBrk="1" hangingPunct="1">
              <a:spcBef>
                <a:spcPct val="50000"/>
              </a:spcBef>
            </a:pPr>
            <a:r>
              <a:rPr lang="zh-CN" altLang="en-US" b="1">
                <a:solidFill>
                  <a:srgbClr val="FF0000"/>
                </a:solidFill>
                <a:ea typeface="宋体" panose="02010600030101010101" pitchFamily="2" charset="-122"/>
              </a:rPr>
              <a:t>晶格振动增强，晶格散射逐渐占优势</a:t>
            </a:r>
          </a:p>
          <a:p>
            <a:pPr eaLnBrk="1" hangingPunct="1">
              <a:spcBef>
                <a:spcPct val="50000"/>
              </a:spcBef>
            </a:pPr>
            <a:r>
              <a:rPr lang="zh-CN" altLang="en-US" b="1">
                <a:solidFill>
                  <a:srgbClr val="000099"/>
                </a:solidFill>
                <a:ea typeface="宋体" panose="02010600030101010101" pitchFamily="2" charset="-122"/>
              </a:rPr>
              <a:t>迁移率：迁移率随温度升高而下降。</a:t>
            </a:r>
          </a:p>
        </p:txBody>
      </p:sp>
      <p:sp>
        <p:nvSpPr>
          <p:cNvPr id="61446" name="Text Box 6">
            <a:extLst>
              <a:ext uri="{FF2B5EF4-FFF2-40B4-BE49-F238E27FC236}">
                <a16:creationId xmlns:a16="http://schemas.microsoft.com/office/drawing/2014/main" id="{AD27BCBC-99B4-40FE-AD12-F2C1F7CDAA93}"/>
              </a:ext>
            </a:extLst>
          </p:cNvPr>
          <p:cNvSpPr txBox="1">
            <a:spLocks noChangeArrowheads="1"/>
          </p:cNvSpPr>
          <p:nvPr/>
        </p:nvSpPr>
        <p:spPr bwMode="auto">
          <a:xfrm>
            <a:off x="5508625" y="3530600"/>
            <a:ext cx="34290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spcBef>
                <a:spcPct val="50000"/>
              </a:spcBef>
            </a:pPr>
            <a:r>
              <a:rPr lang="en-US" altLang="zh-CN" b="1">
                <a:ea typeface="宋体" panose="02010600030101010101" pitchFamily="2" charset="-122"/>
              </a:rPr>
              <a:t>C</a:t>
            </a:r>
            <a:r>
              <a:rPr lang="zh-CN" altLang="en-US" b="1">
                <a:ea typeface="宋体" panose="02010600030101010101" pitchFamily="2" charset="-122"/>
              </a:rPr>
              <a:t>段：</a:t>
            </a:r>
            <a:r>
              <a:rPr lang="en-US" altLang="zh-CN" b="1">
                <a:solidFill>
                  <a:srgbClr val="6600FF"/>
                </a:solidFill>
                <a:ea typeface="宋体" panose="02010600030101010101" pitchFamily="2" charset="-122"/>
              </a:rPr>
              <a:t>T</a:t>
            </a:r>
            <a:r>
              <a:rPr lang="zh-CN" altLang="en-US" b="1">
                <a:solidFill>
                  <a:srgbClr val="6600FF"/>
                </a:solidFill>
                <a:ea typeface="宋体" panose="02010600030101010101" pitchFamily="2" charset="-122"/>
              </a:rPr>
              <a:t>继续增加，本征激发渐占主导，载流子浓度迅速增加。</a:t>
            </a:r>
            <a:r>
              <a:rPr lang="zh-CN" altLang="en-US" b="1">
                <a:solidFill>
                  <a:srgbClr val="FF0000"/>
                </a:solidFill>
                <a:ea typeface="宋体" panose="02010600030101010101" pitchFamily="2" charset="-122"/>
              </a:rPr>
              <a:t>电阻率随载流子的迅速增大而急剧下降</a:t>
            </a:r>
          </a:p>
        </p:txBody>
      </p:sp>
      <p:sp>
        <p:nvSpPr>
          <p:cNvPr id="61447" name="Rectangle 7">
            <a:extLst>
              <a:ext uri="{FF2B5EF4-FFF2-40B4-BE49-F238E27FC236}">
                <a16:creationId xmlns:a16="http://schemas.microsoft.com/office/drawing/2014/main" id="{477F186C-C372-43FF-97E1-A02C5A620976}"/>
              </a:ext>
            </a:extLst>
          </p:cNvPr>
          <p:cNvSpPr>
            <a:spLocks noChangeArrowheads="1"/>
          </p:cNvSpPr>
          <p:nvPr/>
        </p:nvSpPr>
        <p:spPr bwMode="auto">
          <a:xfrm>
            <a:off x="381000" y="5867400"/>
            <a:ext cx="8458200" cy="8223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spcBef>
                <a:spcPct val="50000"/>
              </a:spcBef>
            </a:pPr>
            <a:r>
              <a:rPr lang="zh-CN" altLang="en-US" b="1">
                <a:solidFill>
                  <a:srgbClr val="FF0000"/>
                </a:solidFill>
                <a:ea typeface="宋体" panose="02010600030101010101" pitchFamily="2" charset="-122"/>
              </a:rPr>
              <a:t>迁移率</a:t>
            </a:r>
            <a:r>
              <a:rPr lang="zh-CN" altLang="en-US" b="1">
                <a:ea typeface="宋体" panose="02010600030101010101" pitchFamily="2" charset="-122"/>
              </a:rPr>
              <a:t>：迁移率下降。但下降幅度远低于本征激发导致载流子浓度增加的幅度。</a:t>
            </a:r>
          </a:p>
        </p:txBody>
      </p:sp>
    </p:spTree>
    <p:extLst>
      <p:ext uri="{BB962C8B-B14F-4D97-AF65-F5344CB8AC3E}">
        <p14:creationId xmlns:p14="http://schemas.microsoft.com/office/powerpoint/2010/main" val="2706236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816597B6-D848-4489-8AA0-10A1474DAF21}"/>
              </a:ext>
            </a:extLst>
          </p:cNvPr>
          <p:cNvSpPr>
            <a:spLocks noChangeArrowheads="1"/>
          </p:cNvSpPr>
          <p:nvPr/>
        </p:nvSpPr>
        <p:spPr bwMode="auto">
          <a:xfrm>
            <a:off x="381000" y="381000"/>
            <a:ext cx="80010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anose="02010609030101010101" pitchFamily="49" charset="-122"/>
              </a:defRPr>
            </a:lvl1pPr>
            <a:lvl2pPr marL="742950" indent="-285750">
              <a:defRPr sz="2400">
                <a:solidFill>
                  <a:schemeClr val="tx1"/>
                </a:solidFill>
                <a:latin typeface="Arial" panose="020B0604020202020204" pitchFamily="34" charset="0"/>
                <a:ea typeface="仿宋_GB2312" panose="02010609030101010101" pitchFamily="49" charset="-122"/>
              </a:defRPr>
            </a:lvl2pPr>
            <a:lvl3pPr marL="1143000" indent="-228600">
              <a:defRPr sz="2400">
                <a:solidFill>
                  <a:schemeClr val="tx1"/>
                </a:solidFill>
                <a:latin typeface="Arial" panose="020B0604020202020204" pitchFamily="34" charset="0"/>
                <a:ea typeface="仿宋_GB2312" panose="02010609030101010101" pitchFamily="49" charset="-122"/>
              </a:defRPr>
            </a:lvl3pPr>
            <a:lvl4pPr marL="1600200" indent="-228600">
              <a:defRPr sz="2400">
                <a:solidFill>
                  <a:schemeClr val="tx1"/>
                </a:solidFill>
                <a:latin typeface="Arial" panose="020B0604020202020204" pitchFamily="34" charset="0"/>
                <a:ea typeface="仿宋_GB2312" panose="02010609030101010101" pitchFamily="49" charset="-122"/>
              </a:defRPr>
            </a:lvl4pPr>
            <a:lvl5pPr marL="2057400" indent="-228600">
              <a:defRPr sz="2400">
                <a:solidFill>
                  <a:schemeClr val="tx1"/>
                </a:solidFill>
                <a:latin typeface="Arial" panose="020B0604020202020204" pitchFamily="34" charset="0"/>
                <a:ea typeface="仿宋_GB2312" panose="0201060903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anose="02010609030101010101" pitchFamily="49" charset="-122"/>
              </a:defRPr>
            </a:lvl9pPr>
          </a:lstStyle>
          <a:p>
            <a:pPr eaLnBrk="1" hangingPunct="1">
              <a:spcBef>
                <a:spcPct val="50000"/>
              </a:spcBef>
            </a:pPr>
            <a:r>
              <a:rPr lang="en-US" altLang="zh-CN">
                <a:solidFill>
                  <a:srgbClr val="0000FF"/>
                </a:solidFill>
                <a:latin typeface="黑体" panose="02010609060101010101" pitchFamily="49" charset="-122"/>
                <a:ea typeface="黑体" panose="02010609060101010101" pitchFamily="49" charset="-122"/>
              </a:rPr>
              <a:t>1.</a:t>
            </a:r>
            <a:r>
              <a:rPr lang="zh-CN" altLang="en-US" b="1">
                <a:solidFill>
                  <a:srgbClr val="0000FF"/>
                </a:solidFill>
                <a:latin typeface="黑体" panose="02010609060101010101" pitchFamily="49" charset="-122"/>
                <a:ea typeface="黑体" panose="02010609060101010101" pitchFamily="49" charset="-122"/>
              </a:rPr>
              <a:t>已知本征</a:t>
            </a:r>
            <a:r>
              <a:rPr lang="en-US" altLang="zh-CN" b="1">
                <a:solidFill>
                  <a:srgbClr val="0000FF"/>
                </a:solidFill>
                <a:latin typeface="ArialMT" charset="0"/>
                <a:ea typeface="黑体" panose="02010609060101010101" pitchFamily="49" charset="-122"/>
              </a:rPr>
              <a:t>Ge</a:t>
            </a:r>
            <a:r>
              <a:rPr lang="zh-CN" altLang="en-US" b="1">
                <a:solidFill>
                  <a:srgbClr val="0000FF"/>
                </a:solidFill>
                <a:latin typeface="黑体" panose="02010609060101010101" pitchFamily="49" charset="-122"/>
                <a:ea typeface="黑体" panose="02010609060101010101" pitchFamily="49" charset="-122"/>
              </a:rPr>
              <a:t>的电导率在</a:t>
            </a:r>
            <a:r>
              <a:rPr lang="en-US" altLang="zh-CN" b="1">
                <a:solidFill>
                  <a:srgbClr val="0000FF"/>
                </a:solidFill>
                <a:latin typeface="ArialMT" charset="0"/>
                <a:ea typeface="黑体" panose="02010609060101010101" pitchFamily="49" charset="-122"/>
              </a:rPr>
              <a:t>310K</a:t>
            </a:r>
            <a:r>
              <a:rPr lang="zh-CN" altLang="en-US" b="1">
                <a:solidFill>
                  <a:srgbClr val="0000FF"/>
                </a:solidFill>
                <a:latin typeface="黑体" panose="02010609060101010101" pitchFamily="49" charset="-122"/>
                <a:ea typeface="黑体" panose="02010609060101010101" pitchFamily="49" charset="-122"/>
              </a:rPr>
              <a:t>时为</a:t>
            </a:r>
            <a:r>
              <a:rPr lang="en-US" altLang="zh-CN" b="1">
                <a:solidFill>
                  <a:srgbClr val="FF0000"/>
                </a:solidFill>
                <a:latin typeface="ArialMT" charset="0"/>
                <a:ea typeface="黑体" panose="02010609060101010101" pitchFamily="49" charset="-122"/>
              </a:rPr>
              <a:t>3.56E-2 S/cm</a:t>
            </a:r>
            <a:r>
              <a:rPr lang="zh-CN" altLang="en-US" b="1">
                <a:solidFill>
                  <a:srgbClr val="0000FF"/>
                </a:solidFill>
                <a:latin typeface="黑体" panose="02010609060101010101" pitchFamily="49" charset="-122"/>
                <a:ea typeface="黑体" panose="02010609060101010101" pitchFamily="49" charset="-122"/>
              </a:rPr>
              <a:t>，在</a:t>
            </a:r>
            <a:r>
              <a:rPr lang="en-US" altLang="zh-CN" b="1">
                <a:solidFill>
                  <a:srgbClr val="0000FF"/>
                </a:solidFill>
                <a:latin typeface="ArialMT" charset="0"/>
                <a:ea typeface="黑体" panose="02010609060101010101" pitchFamily="49" charset="-122"/>
              </a:rPr>
              <a:t>273K</a:t>
            </a:r>
            <a:r>
              <a:rPr lang="zh-CN" altLang="en-US" b="1">
                <a:solidFill>
                  <a:srgbClr val="0000FF"/>
                </a:solidFill>
                <a:latin typeface="黑体" panose="02010609060101010101" pitchFamily="49" charset="-122"/>
                <a:ea typeface="黑体" panose="02010609060101010101" pitchFamily="49" charset="-122"/>
              </a:rPr>
              <a:t>时为</a:t>
            </a:r>
            <a:r>
              <a:rPr lang="en-US" altLang="zh-CN" b="1">
                <a:solidFill>
                  <a:srgbClr val="0000FF"/>
                </a:solidFill>
                <a:latin typeface="ArialMT" charset="0"/>
                <a:ea typeface="黑体" panose="02010609060101010101" pitchFamily="49" charset="-122"/>
              </a:rPr>
              <a:t>0.42E-2 S/cm</a:t>
            </a:r>
            <a:r>
              <a:rPr lang="zh-CN" altLang="en-US" b="1">
                <a:solidFill>
                  <a:srgbClr val="0000FF"/>
                </a:solidFill>
                <a:latin typeface="黑体" panose="02010609060101010101" pitchFamily="49" charset="-122"/>
                <a:ea typeface="黑体" panose="02010609060101010101" pitchFamily="49" charset="-122"/>
              </a:rPr>
              <a:t>。一个</a:t>
            </a:r>
            <a:r>
              <a:rPr lang="en-US" altLang="zh-CN" b="1">
                <a:solidFill>
                  <a:srgbClr val="0000FF"/>
                </a:solidFill>
                <a:latin typeface="ArialMT" charset="0"/>
                <a:ea typeface="黑体" panose="02010609060101010101" pitchFamily="49" charset="-122"/>
              </a:rPr>
              <a:t>n</a:t>
            </a:r>
            <a:r>
              <a:rPr lang="zh-CN" altLang="en-US" b="1">
                <a:solidFill>
                  <a:srgbClr val="0000FF"/>
                </a:solidFill>
                <a:latin typeface="黑体" panose="02010609060101010101" pitchFamily="49" charset="-122"/>
                <a:ea typeface="黑体" panose="02010609060101010101" pitchFamily="49" charset="-122"/>
              </a:rPr>
              <a:t>型</a:t>
            </a:r>
            <a:r>
              <a:rPr lang="en-US" altLang="zh-CN" b="1">
                <a:solidFill>
                  <a:srgbClr val="0000FF"/>
                </a:solidFill>
                <a:latin typeface="ArialMT" charset="0"/>
                <a:ea typeface="黑体" panose="02010609060101010101" pitchFamily="49" charset="-122"/>
              </a:rPr>
              <a:t>Ge</a:t>
            </a:r>
            <a:r>
              <a:rPr lang="zh-CN" altLang="en-US" b="1">
                <a:solidFill>
                  <a:srgbClr val="0000FF"/>
                </a:solidFill>
                <a:latin typeface="黑体" panose="02010609060101010101" pitchFamily="49" charset="-122"/>
                <a:ea typeface="黑体" panose="02010609060101010101" pitchFamily="49" charset="-122"/>
              </a:rPr>
              <a:t>样品，在这两个温度时，其施主杂质浓度</a:t>
            </a:r>
            <a:r>
              <a:rPr lang="en-US" altLang="zh-CN" b="1">
                <a:solidFill>
                  <a:srgbClr val="0000FF"/>
                </a:solidFill>
                <a:latin typeface="ArialMT" charset="0"/>
                <a:ea typeface="黑体" panose="02010609060101010101" pitchFamily="49" charset="-122"/>
              </a:rPr>
              <a:t>N</a:t>
            </a:r>
            <a:r>
              <a:rPr lang="en-US" altLang="zh-CN" b="1" baseline="-25000">
                <a:solidFill>
                  <a:srgbClr val="0000FF"/>
                </a:solidFill>
                <a:latin typeface="ArialMT" charset="0"/>
                <a:ea typeface="黑体" panose="02010609060101010101" pitchFamily="49" charset="-122"/>
              </a:rPr>
              <a:t>D</a:t>
            </a:r>
            <a:r>
              <a:rPr lang="en-US" altLang="zh-CN" b="1">
                <a:solidFill>
                  <a:srgbClr val="0000FF"/>
                </a:solidFill>
                <a:latin typeface="ArialMT" charset="0"/>
                <a:ea typeface="黑体" panose="02010609060101010101" pitchFamily="49" charset="-122"/>
              </a:rPr>
              <a:t>=1E15cm</a:t>
            </a:r>
            <a:r>
              <a:rPr lang="en-US" altLang="zh-CN" b="1" baseline="30000">
                <a:solidFill>
                  <a:srgbClr val="0000FF"/>
                </a:solidFill>
                <a:latin typeface="ArialMT" charset="0"/>
                <a:ea typeface="黑体" panose="02010609060101010101" pitchFamily="49" charset="-122"/>
              </a:rPr>
              <a:t>-3</a:t>
            </a:r>
            <a:r>
              <a:rPr lang="zh-CN" altLang="en-US" b="1">
                <a:solidFill>
                  <a:srgbClr val="0000FF"/>
                </a:solidFill>
                <a:latin typeface="黑体" panose="02010609060101010101" pitchFamily="49" charset="-122"/>
                <a:ea typeface="黑体" panose="02010609060101010101" pitchFamily="49" charset="-122"/>
              </a:rPr>
              <a:t>。计算在上述两个温度时该</a:t>
            </a:r>
            <a:r>
              <a:rPr lang="en-US" altLang="zh-CN" b="1">
                <a:solidFill>
                  <a:srgbClr val="0000FF"/>
                </a:solidFill>
                <a:latin typeface="ArialMT" charset="0"/>
                <a:ea typeface="黑体" panose="02010609060101010101" pitchFamily="49" charset="-122"/>
              </a:rPr>
              <a:t>n</a:t>
            </a:r>
            <a:r>
              <a:rPr lang="zh-CN" altLang="en-US" b="1">
                <a:solidFill>
                  <a:srgbClr val="0000FF"/>
                </a:solidFill>
                <a:latin typeface="黑体" panose="02010609060101010101" pitchFamily="49" charset="-122"/>
                <a:ea typeface="黑体" panose="02010609060101010101" pitchFamily="49" charset="-122"/>
              </a:rPr>
              <a:t>型</a:t>
            </a:r>
            <a:r>
              <a:rPr lang="en-US" altLang="zh-CN" b="1">
                <a:solidFill>
                  <a:srgbClr val="0000FF"/>
                </a:solidFill>
                <a:latin typeface="ArialMT" charset="0"/>
                <a:ea typeface="黑体" panose="02010609060101010101" pitchFamily="49" charset="-122"/>
              </a:rPr>
              <a:t>Ge</a:t>
            </a:r>
            <a:r>
              <a:rPr lang="zh-CN" altLang="en-US" b="1">
                <a:solidFill>
                  <a:srgbClr val="0000FF"/>
                </a:solidFill>
                <a:latin typeface="黑体" panose="02010609060101010101" pitchFamily="49" charset="-122"/>
                <a:ea typeface="黑体" panose="02010609060101010101" pitchFamily="49" charset="-122"/>
              </a:rPr>
              <a:t>的电导率。（设迁移率为常数，</a:t>
            </a:r>
            <a:r>
              <a:rPr lang="en-US" altLang="zh-CN" b="1">
                <a:solidFill>
                  <a:srgbClr val="0000FF"/>
                </a:solidFill>
                <a:latin typeface="Times New Roman" panose="02020603050405020304" pitchFamily="18" charset="0"/>
                <a:ea typeface="黑体" panose="02010609060101010101" pitchFamily="49" charset="-122"/>
              </a:rPr>
              <a:t>μ</a:t>
            </a:r>
            <a:r>
              <a:rPr lang="en-US" altLang="zh-CN" b="1" baseline="-25000">
                <a:solidFill>
                  <a:srgbClr val="0000FF"/>
                </a:solidFill>
                <a:latin typeface="ArialMT" charset="0"/>
                <a:ea typeface="黑体" panose="02010609060101010101" pitchFamily="49" charset="-122"/>
              </a:rPr>
              <a:t>n</a:t>
            </a:r>
            <a:r>
              <a:rPr lang="en-US" altLang="zh-CN" b="1">
                <a:solidFill>
                  <a:srgbClr val="0000FF"/>
                </a:solidFill>
                <a:latin typeface="ArialMT" charset="0"/>
                <a:ea typeface="黑体" panose="02010609060101010101" pitchFamily="49" charset="-122"/>
              </a:rPr>
              <a:t>=3600cm</a:t>
            </a:r>
            <a:r>
              <a:rPr lang="en-US" altLang="zh-CN" b="1" baseline="30000">
                <a:solidFill>
                  <a:srgbClr val="0000FF"/>
                </a:solidFill>
                <a:latin typeface="ArialMT" charset="0"/>
                <a:ea typeface="黑体" panose="02010609060101010101" pitchFamily="49" charset="-122"/>
              </a:rPr>
              <a:t>2</a:t>
            </a:r>
            <a:r>
              <a:rPr lang="en-US" altLang="zh-CN" b="1">
                <a:solidFill>
                  <a:srgbClr val="0000FF"/>
                </a:solidFill>
                <a:latin typeface="ArialMT" charset="0"/>
                <a:ea typeface="黑体" panose="02010609060101010101" pitchFamily="49" charset="-122"/>
              </a:rPr>
              <a:t>/V·s</a:t>
            </a:r>
            <a:r>
              <a:rPr lang="zh-CN" altLang="en-US" b="1">
                <a:solidFill>
                  <a:srgbClr val="0000FF"/>
                </a:solidFill>
                <a:latin typeface="黑体" panose="02010609060101010101" pitchFamily="49" charset="-122"/>
                <a:ea typeface="黑体" panose="02010609060101010101" pitchFamily="49" charset="-122"/>
              </a:rPr>
              <a:t>，</a:t>
            </a:r>
            <a:r>
              <a:rPr lang="en-US" altLang="zh-CN" b="1">
                <a:solidFill>
                  <a:srgbClr val="0000FF"/>
                </a:solidFill>
                <a:latin typeface="宋体" panose="02010600030101010101" pitchFamily="2" charset="-122"/>
                <a:ea typeface="SymbolMT" charset="-122"/>
              </a:rPr>
              <a:t>μ</a:t>
            </a:r>
            <a:r>
              <a:rPr lang="en-US" altLang="zh-CN" b="1" baseline="-25000">
                <a:solidFill>
                  <a:srgbClr val="0000FF"/>
                </a:solidFill>
                <a:latin typeface="ArialMT" charset="0"/>
                <a:ea typeface="黑体" panose="02010609060101010101" pitchFamily="49" charset="-122"/>
              </a:rPr>
              <a:t>p</a:t>
            </a:r>
            <a:r>
              <a:rPr lang="en-US" altLang="zh-CN" b="1">
                <a:solidFill>
                  <a:srgbClr val="0000FF"/>
                </a:solidFill>
                <a:latin typeface="ArialMT" charset="0"/>
                <a:ea typeface="黑体" panose="02010609060101010101" pitchFamily="49" charset="-122"/>
              </a:rPr>
              <a:t>=1700cm2/V·s </a:t>
            </a:r>
            <a:r>
              <a:rPr lang="zh-CN" altLang="en-US" b="1">
                <a:solidFill>
                  <a:srgbClr val="0000FF"/>
                </a:solidFill>
                <a:latin typeface="黑体" panose="02010609060101010101" pitchFamily="49" charset="-122"/>
                <a:ea typeface="黑体" panose="02010609060101010101" pitchFamily="49" charset="-122"/>
              </a:rPr>
              <a:t>；杂质已经全电离）</a:t>
            </a:r>
            <a:r>
              <a:rPr lang="en-US" altLang="zh-CN" b="1">
                <a:solidFill>
                  <a:srgbClr val="0000FF"/>
                </a:solidFill>
                <a:latin typeface="黑体" panose="02010609060101010101" pitchFamily="49" charset="-122"/>
                <a:ea typeface="黑体" panose="02010609060101010101" pitchFamily="49" charset="-122"/>
              </a:rPr>
              <a:t>.</a:t>
            </a:r>
            <a:endParaRPr lang="en-US" altLang="zh-CN">
              <a:latin typeface="黑体" panose="02010609060101010101" pitchFamily="49" charset="-122"/>
              <a:ea typeface="黑体" panose="02010609060101010101" pitchFamily="49" charset="-122"/>
            </a:endParaRPr>
          </a:p>
        </p:txBody>
      </p:sp>
      <p:pic>
        <p:nvPicPr>
          <p:cNvPr id="70659" name="Picture 9">
            <a:extLst>
              <a:ext uri="{FF2B5EF4-FFF2-40B4-BE49-F238E27FC236}">
                <a16:creationId xmlns:a16="http://schemas.microsoft.com/office/drawing/2014/main" id="{3DF1B578-6C1F-481C-A297-C9A5B21DF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523875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0" name="Picture 10">
            <a:extLst>
              <a:ext uri="{FF2B5EF4-FFF2-40B4-BE49-F238E27FC236}">
                <a16:creationId xmlns:a16="http://schemas.microsoft.com/office/drawing/2014/main" id="{E820FB75-20A5-4FA9-A245-25F0405AD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071813"/>
            <a:ext cx="47720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4267" name="Picture 11">
            <a:extLst>
              <a:ext uri="{FF2B5EF4-FFF2-40B4-BE49-F238E27FC236}">
                <a16:creationId xmlns:a16="http://schemas.microsoft.com/office/drawing/2014/main" id="{2DCDBB87-2EC4-4EDE-9E6C-574F64BBA4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038600"/>
            <a:ext cx="22479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4268" name="Picture 12">
            <a:extLst>
              <a:ext uri="{FF2B5EF4-FFF2-40B4-BE49-F238E27FC236}">
                <a16:creationId xmlns:a16="http://schemas.microsoft.com/office/drawing/2014/main" id="{96E037FD-F7C9-4C47-8545-8BACD17BB3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105275"/>
            <a:ext cx="273526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4269" name="Picture 13">
            <a:extLst>
              <a:ext uri="{FF2B5EF4-FFF2-40B4-BE49-F238E27FC236}">
                <a16:creationId xmlns:a16="http://schemas.microsoft.com/office/drawing/2014/main" id="{B240D1F4-A18E-4B52-9BED-37677D8159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800600"/>
            <a:ext cx="61722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4270" name="Picture 14">
            <a:extLst>
              <a:ext uri="{FF2B5EF4-FFF2-40B4-BE49-F238E27FC236}">
                <a16:creationId xmlns:a16="http://schemas.microsoft.com/office/drawing/2014/main" id="{8F7FDC99-D30A-4587-AB47-0CDAE0528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5638800"/>
            <a:ext cx="847725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0650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24267"/>
                                        </p:tgtEl>
                                        <p:attrNameLst>
                                          <p:attrName>style.visibility</p:attrName>
                                        </p:attrNameLst>
                                      </p:cBhvr>
                                      <p:to>
                                        <p:strVal val="visible"/>
                                      </p:to>
                                    </p:set>
                                    <p:anim calcmode="lin" valueType="num">
                                      <p:cBhvr additive="base">
                                        <p:cTn id="7" dur="500" fill="hold"/>
                                        <p:tgtEl>
                                          <p:spTgt spid="224267"/>
                                        </p:tgtEl>
                                        <p:attrNameLst>
                                          <p:attrName>ppt_x</p:attrName>
                                        </p:attrNameLst>
                                      </p:cBhvr>
                                      <p:tavLst>
                                        <p:tav tm="0">
                                          <p:val>
                                            <p:strVal val="0-#ppt_w/2"/>
                                          </p:val>
                                        </p:tav>
                                        <p:tav tm="100000">
                                          <p:val>
                                            <p:strVal val="#ppt_x"/>
                                          </p:val>
                                        </p:tav>
                                      </p:tavLst>
                                    </p:anim>
                                    <p:anim calcmode="lin" valueType="num">
                                      <p:cBhvr additive="base">
                                        <p:cTn id="8" dur="500" fill="hold"/>
                                        <p:tgtEl>
                                          <p:spTgt spid="22426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24268"/>
                                        </p:tgtEl>
                                        <p:attrNameLst>
                                          <p:attrName>style.visibility</p:attrName>
                                        </p:attrNameLst>
                                      </p:cBhvr>
                                      <p:to>
                                        <p:strVal val="visible"/>
                                      </p:to>
                                    </p:set>
                                    <p:anim calcmode="lin" valueType="num">
                                      <p:cBhvr additive="base">
                                        <p:cTn id="11" dur="500" fill="hold"/>
                                        <p:tgtEl>
                                          <p:spTgt spid="224268"/>
                                        </p:tgtEl>
                                        <p:attrNameLst>
                                          <p:attrName>ppt_x</p:attrName>
                                        </p:attrNameLst>
                                      </p:cBhvr>
                                      <p:tavLst>
                                        <p:tav tm="0">
                                          <p:val>
                                            <p:strVal val="0-#ppt_w/2"/>
                                          </p:val>
                                        </p:tav>
                                        <p:tav tm="100000">
                                          <p:val>
                                            <p:strVal val="#ppt_x"/>
                                          </p:val>
                                        </p:tav>
                                      </p:tavLst>
                                    </p:anim>
                                    <p:anim calcmode="lin" valueType="num">
                                      <p:cBhvr additive="base">
                                        <p:cTn id="12" dur="500" fill="hold"/>
                                        <p:tgtEl>
                                          <p:spTgt spid="22426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224269"/>
                                        </p:tgtEl>
                                        <p:attrNameLst>
                                          <p:attrName>style.visibility</p:attrName>
                                        </p:attrNameLst>
                                      </p:cBhvr>
                                      <p:to>
                                        <p:strVal val="visible"/>
                                      </p:to>
                                    </p:set>
                                    <p:anim calcmode="lin" valueType="num">
                                      <p:cBhvr additive="base">
                                        <p:cTn id="17" dur="500" fill="hold"/>
                                        <p:tgtEl>
                                          <p:spTgt spid="224269"/>
                                        </p:tgtEl>
                                        <p:attrNameLst>
                                          <p:attrName>ppt_x</p:attrName>
                                        </p:attrNameLst>
                                      </p:cBhvr>
                                      <p:tavLst>
                                        <p:tav tm="0">
                                          <p:val>
                                            <p:strVal val="0-#ppt_w/2"/>
                                          </p:val>
                                        </p:tav>
                                        <p:tav tm="100000">
                                          <p:val>
                                            <p:strVal val="#ppt_x"/>
                                          </p:val>
                                        </p:tav>
                                      </p:tavLst>
                                    </p:anim>
                                    <p:anim calcmode="lin" valueType="num">
                                      <p:cBhvr additive="base">
                                        <p:cTn id="18" dur="500" fill="hold"/>
                                        <p:tgtEl>
                                          <p:spTgt spid="224269"/>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24270"/>
                                        </p:tgtEl>
                                        <p:attrNameLst>
                                          <p:attrName>style.visibility</p:attrName>
                                        </p:attrNameLst>
                                      </p:cBhvr>
                                      <p:to>
                                        <p:strVal val="visible"/>
                                      </p:to>
                                    </p:set>
                                    <p:anim calcmode="lin" valueType="num">
                                      <p:cBhvr additive="base">
                                        <p:cTn id="23" dur="500" fill="hold"/>
                                        <p:tgtEl>
                                          <p:spTgt spid="224270"/>
                                        </p:tgtEl>
                                        <p:attrNameLst>
                                          <p:attrName>ppt_x</p:attrName>
                                        </p:attrNameLst>
                                      </p:cBhvr>
                                      <p:tavLst>
                                        <p:tav tm="0">
                                          <p:val>
                                            <p:strVal val="#ppt_x"/>
                                          </p:val>
                                        </p:tav>
                                        <p:tav tm="100000">
                                          <p:val>
                                            <p:strVal val="#ppt_x"/>
                                          </p:val>
                                        </p:tav>
                                      </p:tavLst>
                                    </p:anim>
                                    <p:anim calcmode="lin" valueType="num">
                                      <p:cBhvr additive="base">
                                        <p:cTn id="24" dur="500" fill="hold"/>
                                        <p:tgtEl>
                                          <p:spTgt spid="2242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09FA6BD7-66BC-48D2-BA91-052CCE500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476250"/>
            <a:ext cx="7467600"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07" name="Picture 3">
            <a:extLst>
              <a:ext uri="{FF2B5EF4-FFF2-40B4-BE49-F238E27FC236}">
                <a16:creationId xmlns:a16="http://schemas.microsoft.com/office/drawing/2014/main" id="{0A114056-E65B-4979-B003-5A9D6F614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79724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08" name="Picture 4">
            <a:extLst>
              <a:ext uri="{FF2B5EF4-FFF2-40B4-BE49-F238E27FC236}">
                <a16:creationId xmlns:a16="http://schemas.microsoft.com/office/drawing/2014/main" id="{3A74EE43-7F1A-4A2B-A882-39ED7656E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09800"/>
            <a:ext cx="749617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09" name="Picture 5">
            <a:extLst>
              <a:ext uri="{FF2B5EF4-FFF2-40B4-BE49-F238E27FC236}">
                <a16:creationId xmlns:a16="http://schemas.microsoft.com/office/drawing/2014/main" id="{3581F666-3A4D-4E2E-B736-34D63D177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048000"/>
            <a:ext cx="49720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10" name="Picture 6">
            <a:extLst>
              <a:ext uri="{FF2B5EF4-FFF2-40B4-BE49-F238E27FC236}">
                <a16:creationId xmlns:a16="http://schemas.microsoft.com/office/drawing/2014/main" id="{F7E903FF-7F75-4603-902E-235933F16E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419600"/>
            <a:ext cx="522922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11" name="Picture 7">
            <a:extLst>
              <a:ext uri="{FF2B5EF4-FFF2-40B4-BE49-F238E27FC236}">
                <a16:creationId xmlns:a16="http://schemas.microsoft.com/office/drawing/2014/main" id="{431B826A-CA22-4577-8862-6FA16867F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5181600"/>
            <a:ext cx="54673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581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26307"/>
                                        </p:tgtEl>
                                        <p:attrNameLst>
                                          <p:attrName>style.visibility</p:attrName>
                                        </p:attrNameLst>
                                      </p:cBhvr>
                                      <p:to>
                                        <p:strVal val="visible"/>
                                      </p:to>
                                    </p:set>
                                    <p:anim calcmode="lin" valueType="num">
                                      <p:cBhvr additive="base">
                                        <p:cTn id="7" dur="500" fill="hold"/>
                                        <p:tgtEl>
                                          <p:spTgt spid="226307"/>
                                        </p:tgtEl>
                                        <p:attrNameLst>
                                          <p:attrName>ppt_x</p:attrName>
                                        </p:attrNameLst>
                                      </p:cBhvr>
                                      <p:tavLst>
                                        <p:tav tm="0">
                                          <p:val>
                                            <p:strVal val="0-#ppt_w/2"/>
                                          </p:val>
                                        </p:tav>
                                        <p:tav tm="100000">
                                          <p:val>
                                            <p:strVal val="#ppt_x"/>
                                          </p:val>
                                        </p:tav>
                                      </p:tavLst>
                                    </p:anim>
                                    <p:anim calcmode="lin" valueType="num">
                                      <p:cBhvr additive="base">
                                        <p:cTn id="8" dur="500" fill="hold"/>
                                        <p:tgtEl>
                                          <p:spTgt spid="22630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26308"/>
                                        </p:tgtEl>
                                        <p:attrNameLst>
                                          <p:attrName>style.visibility</p:attrName>
                                        </p:attrNameLst>
                                      </p:cBhvr>
                                      <p:to>
                                        <p:strVal val="visible"/>
                                      </p:to>
                                    </p:set>
                                    <p:anim calcmode="lin" valueType="num">
                                      <p:cBhvr additive="base">
                                        <p:cTn id="13" dur="500" fill="hold"/>
                                        <p:tgtEl>
                                          <p:spTgt spid="226308"/>
                                        </p:tgtEl>
                                        <p:attrNameLst>
                                          <p:attrName>ppt_x</p:attrName>
                                        </p:attrNameLst>
                                      </p:cBhvr>
                                      <p:tavLst>
                                        <p:tav tm="0">
                                          <p:val>
                                            <p:strVal val="0-#ppt_w/2"/>
                                          </p:val>
                                        </p:tav>
                                        <p:tav tm="100000">
                                          <p:val>
                                            <p:strVal val="#ppt_x"/>
                                          </p:val>
                                        </p:tav>
                                      </p:tavLst>
                                    </p:anim>
                                    <p:anim calcmode="lin" valueType="num">
                                      <p:cBhvr additive="base">
                                        <p:cTn id="14" dur="500" fill="hold"/>
                                        <p:tgtEl>
                                          <p:spTgt spid="22630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26309"/>
                                        </p:tgtEl>
                                        <p:attrNameLst>
                                          <p:attrName>style.visibility</p:attrName>
                                        </p:attrNameLst>
                                      </p:cBhvr>
                                      <p:to>
                                        <p:strVal val="visible"/>
                                      </p:to>
                                    </p:set>
                                    <p:anim calcmode="lin" valueType="num">
                                      <p:cBhvr additive="base">
                                        <p:cTn id="19" dur="500" fill="hold"/>
                                        <p:tgtEl>
                                          <p:spTgt spid="226309"/>
                                        </p:tgtEl>
                                        <p:attrNameLst>
                                          <p:attrName>ppt_x</p:attrName>
                                        </p:attrNameLst>
                                      </p:cBhvr>
                                      <p:tavLst>
                                        <p:tav tm="0">
                                          <p:val>
                                            <p:strVal val="0-#ppt_w/2"/>
                                          </p:val>
                                        </p:tav>
                                        <p:tav tm="100000">
                                          <p:val>
                                            <p:strVal val="#ppt_x"/>
                                          </p:val>
                                        </p:tav>
                                      </p:tavLst>
                                    </p:anim>
                                    <p:anim calcmode="lin" valueType="num">
                                      <p:cBhvr additive="base">
                                        <p:cTn id="20" dur="500" fill="hold"/>
                                        <p:tgtEl>
                                          <p:spTgt spid="22630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26310"/>
                                        </p:tgtEl>
                                        <p:attrNameLst>
                                          <p:attrName>style.visibility</p:attrName>
                                        </p:attrNameLst>
                                      </p:cBhvr>
                                      <p:to>
                                        <p:strVal val="visible"/>
                                      </p:to>
                                    </p:set>
                                    <p:anim calcmode="lin" valueType="num">
                                      <p:cBhvr additive="base">
                                        <p:cTn id="25" dur="500" fill="hold"/>
                                        <p:tgtEl>
                                          <p:spTgt spid="226310"/>
                                        </p:tgtEl>
                                        <p:attrNameLst>
                                          <p:attrName>ppt_x</p:attrName>
                                        </p:attrNameLst>
                                      </p:cBhvr>
                                      <p:tavLst>
                                        <p:tav tm="0">
                                          <p:val>
                                            <p:strVal val="0-#ppt_w/2"/>
                                          </p:val>
                                        </p:tav>
                                        <p:tav tm="100000">
                                          <p:val>
                                            <p:strVal val="#ppt_x"/>
                                          </p:val>
                                        </p:tav>
                                      </p:tavLst>
                                    </p:anim>
                                    <p:anim calcmode="lin" valueType="num">
                                      <p:cBhvr additive="base">
                                        <p:cTn id="26" dur="500" fill="hold"/>
                                        <p:tgtEl>
                                          <p:spTgt spid="22631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26311"/>
                                        </p:tgtEl>
                                        <p:attrNameLst>
                                          <p:attrName>style.visibility</p:attrName>
                                        </p:attrNameLst>
                                      </p:cBhvr>
                                      <p:to>
                                        <p:strVal val="visible"/>
                                      </p:to>
                                    </p:set>
                                    <p:anim calcmode="lin" valueType="num">
                                      <p:cBhvr additive="base">
                                        <p:cTn id="31" dur="500" fill="hold"/>
                                        <p:tgtEl>
                                          <p:spTgt spid="226311"/>
                                        </p:tgtEl>
                                        <p:attrNameLst>
                                          <p:attrName>ppt_x</p:attrName>
                                        </p:attrNameLst>
                                      </p:cBhvr>
                                      <p:tavLst>
                                        <p:tav tm="0">
                                          <p:val>
                                            <p:strVal val="0-#ppt_w/2"/>
                                          </p:val>
                                        </p:tav>
                                        <p:tav tm="100000">
                                          <p:val>
                                            <p:strVal val="#ppt_x"/>
                                          </p:val>
                                        </p:tav>
                                      </p:tavLst>
                                    </p:anim>
                                    <p:anim calcmode="lin" valueType="num">
                                      <p:cBhvr additive="base">
                                        <p:cTn id="32" dur="500" fill="hold"/>
                                        <p:tgtEl>
                                          <p:spTgt spid="2263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3FE1EA7-7151-4234-8F5B-80FB2FF8D2B0}"/>
              </a:ext>
            </a:extLst>
          </p:cNvPr>
          <p:cNvSpPr>
            <a:spLocks noGrp="1" noChangeArrowheads="1"/>
          </p:cNvSpPr>
          <p:nvPr>
            <p:ph type="ctrTitle"/>
          </p:nvPr>
        </p:nvSpPr>
        <p:spPr>
          <a:xfrm>
            <a:off x="1115616" y="260648"/>
            <a:ext cx="7270576" cy="2387600"/>
          </a:xfrm>
        </p:spPr>
        <p:txBody>
          <a:bodyPr/>
          <a:lstStyle/>
          <a:p>
            <a:r>
              <a:rPr lang="zh-CN" altLang="en-US" dirty="0"/>
              <a:t>第</a:t>
            </a:r>
            <a:r>
              <a:rPr lang="en-US" altLang="zh-CN" dirty="0"/>
              <a:t>1</a:t>
            </a:r>
            <a:r>
              <a:rPr lang="zh-CN" altLang="en-US" dirty="0"/>
              <a:t>章 半导体材料的基本性质 </a:t>
            </a:r>
          </a:p>
        </p:txBody>
      </p:sp>
      <p:sp>
        <p:nvSpPr>
          <p:cNvPr id="2" name="矩形 1">
            <a:extLst>
              <a:ext uri="{FF2B5EF4-FFF2-40B4-BE49-F238E27FC236}">
                <a16:creationId xmlns:a16="http://schemas.microsoft.com/office/drawing/2014/main" id="{E41BFF86-07D0-409D-9E8F-7FDB5B3C7BD0}"/>
              </a:ext>
            </a:extLst>
          </p:cNvPr>
          <p:cNvSpPr/>
          <p:nvPr/>
        </p:nvSpPr>
        <p:spPr>
          <a:xfrm>
            <a:off x="1337149" y="3068960"/>
            <a:ext cx="6827510" cy="3108543"/>
          </a:xfrm>
          <a:prstGeom prst="rect">
            <a:avLst/>
          </a:prstGeom>
        </p:spPr>
        <p:txBody>
          <a:bodyPr wrap="none">
            <a:spAutoFit/>
          </a:bodyPr>
          <a:lstStyle/>
          <a:p>
            <a:r>
              <a:rPr lang="en-US" altLang="zh-CN" sz="2800" dirty="0"/>
              <a:t>1.1 </a:t>
            </a:r>
            <a:r>
              <a:rPr lang="zh-CN" altLang="en-US" sz="2800" dirty="0"/>
              <a:t>半导体与基本晶体结构</a:t>
            </a:r>
            <a:endParaRPr lang="en-US" altLang="zh-CN" sz="2800" dirty="0"/>
          </a:p>
          <a:p>
            <a:r>
              <a:rPr lang="en-US" altLang="zh-CN" sz="2800" dirty="0"/>
              <a:t>1.2</a:t>
            </a:r>
            <a:r>
              <a:rPr lang="zh-CN" altLang="en-US" sz="2800" dirty="0"/>
              <a:t>半导体的能带</a:t>
            </a:r>
            <a:endParaRPr lang="en-US" altLang="zh-CN" sz="2800" dirty="0"/>
          </a:p>
          <a:p>
            <a:r>
              <a:rPr lang="en-US" altLang="zh-CN" sz="2800" dirty="0"/>
              <a:t>1.3 </a:t>
            </a:r>
            <a:r>
              <a:rPr lang="zh-CN" altLang="en-US" sz="2800" dirty="0"/>
              <a:t>本征半导体与本征载流子浓度</a:t>
            </a:r>
            <a:endParaRPr lang="en-US" altLang="zh-CN" sz="2800" dirty="0"/>
          </a:p>
          <a:p>
            <a:r>
              <a:rPr lang="en-US" altLang="zh-CN" sz="2800" dirty="0"/>
              <a:t>1.4 </a:t>
            </a:r>
            <a:r>
              <a:rPr lang="zh-CN" altLang="en-US" sz="2800" dirty="0"/>
              <a:t>杂质半导体与杂质半导体的载流子浓度</a:t>
            </a:r>
            <a:endParaRPr lang="en-US" altLang="zh-CN" sz="2800" dirty="0"/>
          </a:p>
          <a:p>
            <a:r>
              <a:rPr lang="en-US" altLang="zh-CN" sz="2800" dirty="0"/>
              <a:t>1.5 </a:t>
            </a:r>
            <a:r>
              <a:rPr lang="zh-CN" altLang="en-US" sz="2800" dirty="0"/>
              <a:t>非平衡流子</a:t>
            </a:r>
            <a:endParaRPr lang="en-US" altLang="zh-CN" sz="2800" dirty="0"/>
          </a:p>
          <a:p>
            <a:r>
              <a:rPr lang="en-US" altLang="zh-CN" sz="2800" dirty="0"/>
              <a:t>1.6 </a:t>
            </a:r>
            <a:r>
              <a:rPr lang="zh-CN" altLang="en-US" sz="2800" dirty="0"/>
              <a:t>载流子的漂移运动</a:t>
            </a:r>
            <a:endParaRPr lang="en-US" altLang="zh-CN" sz="2800" dirty="0"/>
          </a:p>
          <a:p>
            <a:r>
              <a:rPr lang="en-US" altLang="zh-CN" sz="2800" dirty="0">
                <a:highlight>
                  <a:srgbClr val="FFFF00"/>
                </a:highlight>
              </a:rPr>
              <a:t>1.7 </a:t>
            </a:r>
            <a:r>
              <a:rPr lang="zh-CN" altLang="en-US" sz="2800" dirty="0">
                <a:highlight>
                  <a:srgbClr val="FFFF00"/>
                </a:highlight>
              </a:rPr>
              <a:t>载流子的扩散运动</a:t>
            </a:r>
          </a:p>
        </p:txBody>
      </p:sp>
    </p:spTree>
    <p:extLst>
      <p:ext uri="{BB962C8B-B14F-4D97-AF65-F5344CB8AC3E}">
        <p14:creationId xmlns:p14="http://schemas.microsoft.com/office/powerpoint/2010/main" val="97790584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919BA9A6-76B9-4321-A6AF-7F202ABEB24B}"/>
              </a:ext>
            </a:extLst>
          </p:cNvPr>
          <p:cNvSpPr>
            <a:spLocks noGrp="1" noChangeArrowheads="1"/>
          </p:cNvSpPr>
          <p:nvPr>
            <p:ph type="title"/>
          </p:nvPr>
        </p:nvSpPr>
        <p:spPr/>
        <p:txBody>
          <a:bodyPr/>
          <a:lstStyle/>
          <a:p>
            <a:r>
              <a:rPr lang="en-US" altLang="zh-CN" sz="3200"/>
              <a:t>1.7 </a:t>
            </a:r>
            <a:r>
              <a:rPr lang="zh-CN" altLang="en-US" sz="3200"/>
              <a:t>载流子的扩散运动</a:t>
            </a:r>
          </a:p>
        </p:txBody>
      </p:sp>
      <p:sp>
        <p:nvSpPr>
          <p:cNvPr id="150531" name="Rectangle 3">
            <a:extLst>
              <a:ext uri="{FF2B5EF4-FFF2-40B4-BE49-F238E27FC236}">
                <a16:creationId xmlns:a16="http://schemas.microsoft.com/office/drawing/2014/main" id="{EFBDA7C7-4DFC-44F8-9711-674B97749D5D}"/>
              </a:ext>
            </a:extLst>
          </p:cNvPr>
          <p:cNvSpPr>
            <a:spLocks noGrp="1" noChangeArrowheads="1"/>
          </p:cNvSpPr>
          <p:nvPr>
            <p:ph idx="1"/>
          </p:nvPr>
        </p:nvSpPr>
        <p:spPr>
          <a:xfrm>
            <a:off x="323528" y="1484784"/>
            <a:ext cx="7886700" cy="4351338"/>
          </a:xfrm>
        </p:spPr>
        <p:txBody>
          <a:bodyPr/>
          <a:lstStyle/>
          <a:p>
            <a:pPr marL="0" indent="360363">
              <a:lnSpc>
                <a:spcPct val="120000"/>
              </a:lnSpc>
              <a:buFont typeface="Wingdings" panose="05000000000000000000" pitchFamily="2" charset="2"/>
              <a:buNone/>
            </a:pPr>
            <a:r>
              <a:rPr lang="zh-CN" altLang="en-US" sz="2400" dirty="0"/>
              <a:t> 载流子在浓度不均匀的情况下，即存在浓度梯度时，从高浓度向低浓度的无规则热运动，就叫载流子的扩散运动。</a:t>
            </a:r>
          </a:p>
          <a:p>
            <a:pPr marL="0" indent="360363">
              <a:lnSpc>
                <a:spcPct val="120000"/>
              </a:lnSpc>
              <a:buFont typeface="Wingdings" panose="05000000000000000000" pitchFamily="2" charset="2"/>
              <a:buNone/>
            </a:pPr>
            <a:r>
              <a:rPr lang="zh-CN" altLang="en-US" sz="2400" dirty="0"/>
              <a:t>决定扩散运动的是包括平衡与非平衡两部分载流子的总浓度梯度，但对于杂质分布均匀的样品，其载流子浓度分布是均匀的，就不会有平衡载流子的扩散。</a:t>
            </a:r>
          </a:p>
          <a:p>
            <a:pPr marL="0" indent="360363">
              <a:lnSpc>
                <a:spcPct val="120000"/>
              </a:lnSpc>
              <a:buFont typeface="Wingdings" panose="05000000000000000000" pitchFamily="2" charset="2"/>
              <a:buNone/>
            </a:pPr>
            <a:r>
              <a:rPr lang="zh-CN" altLang="en-US" sz="2400" dirty="0"/>
              <a:t>所以当在杂质分布均匀的样品的一个面上注入非平衡载流子时，就可以只考虑非平衡载流子的扩散，在小注入情况下，只考虑非平衡少数载流子的扩散运动。</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58DEA375-37FF-40F7-B902-1B445CDB5642}"/>
              </a:ext>
            </a:extLst>
          </p:cNvPr>
          <p:cNvSpPr>
            <a:spLocks noGrp="1" noChangeArrowheads="1"/>
          </p:cNvSpPr>
          <p:nvPr>
            <p:ph type="title"/>
          </p:nvPr>
        </p:nvSpPr>
        <p:spPr>
          <a:xfrm>
            <a:off x="179512" y="-24081"/>
            <a:ext cx="7886700" cy="1325563"/>
          </a:xfrm>
        </p:spPr>
        <p:txBody>
          <a:bodyPr/>
          <a:lstStyle/>
          <a:p>
            <a:r>
              <a:rPr lang="en-US" altLang="zh-CN" sz="3200" dirty="0"/>
              <a:t>1.7.1 </a:t>
            </a:r>
            <a:r>
              <a:rPr lang="zh-CN" altLang="en-US" sz="3200" dirty="0"/>
              <a:t>扩散方程的建立</a:t>
            </a:r>
          </a:p>
        </p:txBody>
      </p:sp>
      <p:pic>
        <p:nvPicPr>
          <p:cNvPr id="151556" name="Picture 4" descr="0138">
            <a:extLst>
              <a:ext uri="{FF2B5EF4-FFF2-40B4-BE49-F238E27FC236}">
                <a16:creationId xmlns:a16="http://schemas.microsoft.com/office/drawing/2014/main" id="{7125D1FA-6252-45A4-8C63-7EBF2B493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229982"/>
            <a:ext cx="3091590" cy="2088232"/>
          </a:xfrm>
          <a:prstGeom prst="rect">
            <a:avLst/>
          </a:prstGeom>
          <a:noFill/>
          <a:extLst>
            <a:ext uri="{909E8E84-426E-40DD-AFC4-6F175D3DCCD1}">
              <a14:hiddenFill xmlns:a14="http://schemas.microsoft.com/office/drawing/2010/main">
                <a:solidFill>
                  <a:srgbClr val="FFFFFF"/>
                </a:solidFill>
              </a14:hiddenFill>
            </a:ext>
          </a:extLst>
        </p:spPr>
      </p:pic>
      <p:sp>
        <p:nvSpPr>
          <p:cNvPr id="151558" name="Text Box 6">
            <a:extLst>
              <a:ext uri="{FF2B5EF4-FFF2-40B4-BE49-F238E27FC236}">
                <a16:creationId xmlns:a16="http://schemas.microsoft.com/office/drawing/2014/main" id="{8B5A7ACD-0CD1-4449-AD7B-1F59253CF247}"/>
              </a:ext>
            </a:extLst>
          </p:cNvPr>
          <p:cNvSpPr txBox="1">
            <a:spLocks noChangeArrowheads="1"/>
          </p:cNvSpPr>
          <p:nvPr/>
        </p:nvSpPr>
        <p:spPr bwMode="auto">
          <a:xfrm>
            <a:off x="323528" y="970577"/>
            <a:ext cx="806621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t>非平衡载流子空穴由表面向体内的扩散，可以近似认为载流子只沿着垂直样品表面的 </a:t>
            </a:r>
            <a:r>
              <a:rPr lang="en-US" altLang="zh-CN" sz="2400" dirty="0"/>
              <a:t>x</a:t>
            </a:r>
            <a:r>
              <a:rPr lang="zh-CN" altLang="en-US" sz="2400" dirty="0"/>
              <a:t>方向。只考虑一维的情况下，非平衡载流子浓度随</a:t>
            </a:r>
            <a:r>
              <a:rPr lang="en-US" altLang="zh-CN" sz="2400" dirty="0"/>
              <a:t>x</a:t>
            </a:r>
            <a:r>
              <a:rPr lang="zh-CN" altLang="en-US" sz="2400" dirty="0"/>
              <a:t>的变化可写成△</a:t>
            </a:r>
            <a:r>
              <a:rPr lang="en-US" altLang="zh-CN" sz="2400" dirty="0"/>
              <a:t>p(x)</a:t>
            </a:r>
          </a:p>
        </p:txBody>
      </p:sp>
      <p:graphicFrame>
        <p:nvGraphicFramePr>
          <p:cNvPr id="6" name="Object 12">
            <a:extLst>
              <a:ext uri="{FF2B5EF4-FFF2-40B4-BE49-F238E27FC236}">
                <a16:creationId xmlns:a16="http://schemas.microsoft.com/office/drawing/2014/main" id="{3F2FD857-622B-4187-8707-C5A569B81A6D}"/>
              </a:ext>
            </a:extLst>
          </p:cNvPr>
          <p:cNvGraphicFramePr>
            <a:graphicFrameLocks noChangeAspect="1"/>
          </p:cNvGraphicFramePr>
          <p:nvPr>
            <p:extLst>
              <p:ext uri="{D42A27DB-BD31-4B8C-83A1-F6EECF244321}">
                <p14:modId xmlns:p14="http://schemas.microsoft.com/office/powerpoint/2010/main" val="77825327"/>
              </p:ext>
            </p:extLst>
          </p:nvPr>
        </p:nvGraphicFramePr>
        <p:xfrm>
          <a:off x="4149104" y="2284795"/>
          <a:ext cx="2522538" cy="790575"/>
        </p:xfrm>
        <a:graphic>
          <a:graphicData uri="http://schemas.openxmlformats.org/presentationml/2006/ole">
            <mc:AlternateContent xmlns:mc="http://schemas.openxmlformats.org/markup-compatibility/2006">
              <mc:Choice xmlns:v="urn:schemas-microsoft-com:vml" Requires="v">
                <p:oleObj spid="_x0000_s188501" name="Equation" r:id="rId4" imgW="1256755" imgH="393529" progId="Equation.3">
                  <p:embed/>
                </p:oleObj>
              </mc:Choice>
              <mc:Fallback>
                <p:oleObj name="Equation" r:id="rId4" imgW="1256755" imgH="393529" progId="Equation.3">
                  <p:embed/>
                  <p:pic>
                    <p:nvPicPr>
                      <p:cNvPr id="235532" name="Object 12">
                        <a:extLst>
                          <a:ext uri="{FF2B5EF4-FFF2-40B4-BE49-F238E27FC236}">
                            <a16:creationId xmlns:a16="http://schemas.microsoft.com/office/drawing/2014/main" id="{E5935D44-1926-419C-B499-C40F2DDE7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9104" y="2284795"/>
                        <a:ext cx="2522538" cy="790575"/>
                      </a:xfrm>
                      <a:prstGeom prst="rect">
                        <a:avLst/>
                      </a:prstGeom>
                      <a:noFill/>
                      <a:ln>
                        <a:noFill/>
                      </a:ln>
                    </p:spPr>
                  </p:pic>
                </p:oleObj>
              </mc:Fallback>
            </mc:AlternateContent>
          </a:graphicData>
        </a:graphic>
      </p:graphicFrame>
      <p:sp>
        <p:nvSpPr>
          <p:cNvPr id="7" name="Rectangle 3">
            <a:extLst>
              <a:ext uri="{FF2B5EF4-FFF2-40B4-BE49-F238E27FC236}">
                <a16:creationId xmlns:a16="http://schemas.microsoft.com/office/drawing/2014/main" id="{267546DE-5AC2-4D4B-BD44-C9AE07CD994D}"/>
              </a:ext>
            </a:extLst>
          </p:cNvPr>
          <p:cNvSpPr txBox="1">
            <a:spLocks noChangeArrowheads="1"/>
          </p:cNvSpPr>
          <p:nvPr/>
        </p:nvSpPr>
        <p:spPr>
          <a:xfrm>
            <a:off x="1509689" y="6495794"/>
            <a:ext cx="7710487" cy="1789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zh-CN" altLang="en-US" sz="2400" dirty="0"/>
          </a:p>
          <a:p>
            <a:pPr>
              <a:buFont typeface="Wingdings" panose="05000000000000000000" pitchFamily="2" charset="2"/>
              <a:buNone/>
            </a:pPr>
            <a:endParaRPr lang="zh-CN" altLang="en-US" sz="2400" dirty="0"/>
          </a:p>
          <a:p>
            <a:pPr>
              <a:buFont typeface="Wingdings" panose="05000000000000000000" pitchFamily="2" charset="2"/>
              <a:buNone/>
            </a:pPr>
            <a:endParaRPr lang="zh-CN" altLang="en-US" sz="2400" dirty="0"/>
          </a:p>
          <a:p>
            <a:pPr>
              <a:buFont typeface="Wingdings" panose="05000000000000000000" pitchFamily="2" charset="2"/>
              <a:buNone/>
            </a:pPr>
            <a:endParaRPr lang="en-US" altLang="zh-CN" sz="2400" dirty="0"/>
          </a:p>
        </p:txBody>
      </p:sp>
      <p:graphicFrame>
        <p:nvGraphicFramePr>
          <p:cNvPr id="8" name="Object 4">
            <a:extLst>
              <a:ext uri="{FF2B5EF4-FFF2-40B4-BE49-F238E27FC236}">
                <a16:creationId xmlns:a16="http://schemas.microsoft.com/office/drawing/2014/main" id="{83C14F37-16EA-496C-936D-F1714DF9972C}"/>
              </a:ext>
            </a:extLst>
          </p:cNvPr>
          <p:cNvGraphicFramePr>
            <a:graphicFrameLocks noChangeAspect="1"/>
          </p:cNvGraphicFramePr>
          <p:nvPr>
            <p:extLst>
              <p:ext uri="{D42A27DB-BD31-4B8C-83A1-F6EECF244321}">
                <p14:modId xmlns:p14="http://schemas.microsoft.com/office/powerpoint/2010/main" val="4062863432"/>
              </p:ext>
            </p:extLst>
          </p:nvPr>
        </p:nvGraphicFramePr>
        <p:xfrm>
          <a:off x="4260767" y="5225414"/>
          <a:ext cx="2075429" cy="800588"/>
        </p:xfrm>
        <a:graphic>
          <a:graphicData uri="http://schemas.openxmlformats.org/presentationml/2006/ole">
            <mc:AlternateContent xmlns:mc="http://schemas.openxmlformats.org/markup-compatibility/2006">
              <mc:Choice xmlns:v="urn:schemas-microsoft-com:vml" Requires="v">
                <p:oleObj spid="_x0000_s188502" name="Equation" r:id="rId6" imgW="1054080" imgH="406080" progId="Equation.DSMT4">
                  <p:embed/>
                </p:oleObj>
              </mc:Choice>
              <mc:Fallback>
                <p:oleObj name="Equation" r:id="rId6" imgW="1054080" imgH="406080" progId="Equation.DSMT4">
                  <p:embed/>
                  <p:pic>
                    <p:nvPicPr>
                      <p:cNvPr id="152580" name="Object 4">
                        <a:extLst>
                          <a:ext uri="{FF2B5EF4-FFF2-40B4-BE49-F238E27FC236}">
                            <a16:creationId xmlns:a16="http://schemas.microsoft.com/office/drawing/2014/main" id="{13FBC07D-58AA-492E-9C78-FA38EBBA32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0767" y="5225414"/>
                        <a:ext cx="2075429" cy="800588"/>
                      </a:xfrm>
                      <a:prstGeom prst="rect">
                        <a:avLst/>
                      </a:prstGeom>
                      <a:noFill/>
                      <a:ln>
                        <a:noFill/>
                      </a:ln>
                      <a:effectLst/>
                    </p:spPr>
                  </p:pic>
                </p:oleObj>
              </mc:Fallback>
            </mc:AlternateContent>
          </a:graphicData>
        </a:graphic>
      </p:graphicFrame>
      <p:sp>
        <p:nvSpPr>
          <p:cNvPr id="2" name="矩形 1">
            <a:extLst>
              <a:ext uri="{FF2B5EF4-FFF2-40B4-BE49-F238E27FC236}">
                <a16:creationId xmlns:a16="http://schemas.microsoft.com/office/drawing/2014/main" id="{9359EBE3-375B-48AF-959B-4055F06A180D}"/>
              </a:ext>
            </a:extLst>
          </p:cNvPr>
          <p:cNvSpPr/>
          <p:nvPr/>
        </p:nvSpPr>
        <p:spPr>
          <a:xfrm>
            <a:off x="3635896" y="3230020"/>
            <a:ext cx="54006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t>扩散运动是由浓度梯度引起的，</a:t>
            </a:r>
            <a:endParaRPr lang="en-US" altLang="zh-CN" sz="2400" dirty="0"/>
          </a:p>
          <a:p>
            <a:pPr>
              <a:spcBef>
                <a:spcPct val="50000"/>
              </a:spcBef>
            </a:pPr>
            <a:r>
              <a:rPr lang="zh-CN" altLang="en-US" sz="2400" dirty="0"/>
              <a:t>定义空穴扩散流密度</a:t>
            </a:r>
            <a:r>
              <a:rPr lang="en-US" altLang="zh-CN" sz="2400" dirty="0" err="1"/>
              <a:t>j</a:t>
            </a:r>
            <a:r>
              <a:rPr lang="en-US" altLang="zh-CN" sz="2400" baseline="-25000" dirty="0" err="1"/>
              <a:t>p</a:t>
            </a:r>
            <a:r>
              <a:rPr lang="zh-CN" altLang="en-US" sz="2400" dirty="0"/>
              <a:t>为单位时间垂直通过单位面积的空穴数，则扩散流密度应与浓度梯度成正比，则有</a:t>
            </a:r>
          </a:p>
        </p:txBody>
      </p:sp>
      <p:sp>
        <p:nvSpPr>
          <p:cNvPr id="3" name="矩形 2">
            <a:extLst>
              <a:ext uri="{FF2B5EF4-FFF2-40B4-BE49-F238E27FC236}">
                <a16:creationId xmlns:a16="http://schemas.microsoft.com/office/drawing/2014/main" id="{4973B8EB-85DB-4F50-ADDD-DD437EBC435F}"/>
              </a:ext>
            </a:extLst>
          </p:cNvPr>
          <p:cNvSpPr/>
          <p:nvPr/>
        </p:nvSpPr>
        <p:spPr>
          <a:xfrm>
            <a:off x="3275857" y="6228866"/>
            <a:ext cx="5868144" cy="369332"/>
          </a:xfrm>
          <a:prstGeom prst="rect">
            <a:avLst/>
          </a:prstGeom>
        </p:spPr>
        <p:txBody>
          <a:bodyPr wrap="square">
            <a:spAutoFit/>
          </a:bodyPr>
          <a:lstStyle/>
          <a:p>
            <a:pPr>
              <a:buFont typeface="Wingdings" panose="05000000000000000000" pitchFamily="2" charset="2"/>
              <a:buNone/>
            </a:pPr>
            <a:r>
              <a:rPr lang="zh-CN" altLang="en-US" dirty="0"/>
              <a:t>非平衡少数载流子空穴的扩散规律（菲克第一扩散定律）</a:t>
            </a:r>
          </a:p>
        </p:txBody>
      </p:sp>
      <p:graphicFrame>
        <p:nvGraphicFramePr>
          <p:cNvPr id="11" name="Object 14">
            <a:extLst>
              <a:ext uri="{FF2B5EF4-FFF2-40B4-BE49-F238E27FC236}">
                <a16:creationId xmlns:a16="http://schemas.microsoft.com/office/drawing/2014/main" id="{873DF71C-2532-46DA-9F67-63324ACB93EA}"/>
              </a:ext>
            </a:extLst>
          </p:cNvPr>
          <p:cNvGraphicFramePr>
            <a:graphicFrameLocks noChangeAspect="1"/>
          </p:cNvGraphicFramePr>
          <p:nvPr>
            <p:extLst>
              <p:ext uri="{D42A27DB-BD31-4B8C-83A1-F6EECF244321}">
                <p14:modId xmlns:p14="http://schemas.microsoft.com/office/powerpoint/2010/main" val="1297334017"/>
              </p:ext>
            </p:extLst>
          </p:nvPr>
        </p:nvGraphicFramePr>
        <p:xfrm>
          <a:off x="6804248" y="5417990"/>
          <a:ext cx="1800225" cy="608012"/>
        </p:xfrm>
        <a:graphic>
          <a:graphicData uri="http://schemas.openxmlformats.org/presentationml/2006/ole">
            <mc:AlternateContent xmlns:mc="http://schemas.openxmlformats.org/markup-compatibility/2006">
              <mc:Choice xmlns:v="urn:schemas-microsoft-com:vml" Requires="v">
                <p:oleObj spid="_x0000_s188503" name="位图图像" r:id="rId8" imgW="2429214" imgH="819048" progId="Paint.Picture">
                  <p:embed/>
                </p:oleObj>
              </mc:Choice>
              <mc:Fallback>
                <p:oleObj name="位图图像" r:id="rId8" imgW="2429214" imgH="819048" progId="Paint.Picture">
                  <p:embed/>
                  <p:pic>
                    <p:nvPicPr>
                      <p:cNvPr id="235534" name="Object 14">
                        <a:extLst>
                          <a:ext uri="{FF2B5EF4-FFF2-40B4-BE49-F238E27FC236}">
                            <a16:creationId xmlns:a16="http://schemas.microsoft.com/office/drawing/2014/main" id="{F4C2132F-10B9-426B-B57A-78F782D6BE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4248" y="5417990"/>
                        <a:ext cx="18002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a:extLst>
              <a:ext uri="{FF2B5EF4-FFF2-40B4-BE49-F238E27FC236}">
                <a16:creationId xmlns:a16="http://schemas.microsoft.com/office/drawing/2014/main" id="{00303388-FE0D-471C-8BC3-43256881EC7A}"/>
              </a:ext>
            </a:extLst>
          </p:cNvPr>
          <p:cNvSpPr>
            <a:spLocks noGrp="1" noChangeArrowheads="1"/>
          </p:cNvSpPr>
          <p:nvPr>
            <p:ph type="body" sz="half" idx="1"/>
          </p:nvPr>
        </p:nvSpPr>
        <p:spPr>
          <a:xfrm>
            <a:off x="611560" y="869612"/>
            <a:ext cx="7566025" cy="576064"/>
          </a:xfrm>
        </p:spPr>
        <p:txBody>
          <a:bodyPr/>
          <a:lstStyle/>
          <a:p>
            <a:pPr>
              <a:buFont typeface="Wingdings" panose="05000000000000000000" pitchFamily="2" charset="2"/>
              <a:buNone/>
            </a:pPr>
            <a:r>
              <a:rPr lang="zh-CN" altLang="en-US" sz="2400" dirty="0"/>
              <a:t>如果注入的是非平衡电子，则电子的扩散流密度为</a:t>
            </a:r>
          </a:p>
          <a:p>
            <a:pPr>
              <a:buFont typeface="Wingdings" panose="05000000000000000000" pitchFamily="2" charset="2"/>
              <a:buNone/>
            </a:pPr>
            <a:endParaRPr lang="zh-CN" altLang="en-US" sz="2400" dirty="0"/>
          </a:p>
          <a:p>
            <a:pPr>
              <a:buFont typeface="Wingdings" panose="05000000000000000000" pitchFamily="2" charset="2"/>
              <a:buNone/>
            </a:pPr>
            <a:endParaRPr lang="zh-CN" altLang="en-US" sz="2400" dirty="0"/>
          </a:p>
          <a:p>
            <a:pPr>
              <a:buFont typeface="Wingdings" panose="05000000000000000000" pitchFamily="2" charset="2"/>
              <a:buNone/>
            </a:pPr>
            <a:endParaRPr lang="zh-CN" altLang="en-US" sz="2400" dirty="0"/>
          </a:p>
          <a:p>
            <a:pPr>
              <a:buFont typeface="Wingdings" panose="05000000000000000000" pitchFamily="2" charset="2"/>
              <a:buNone/>
            </a:pPr>
            <a:endParaRPr lang="zh-CN" altLang="en-US" sz="2400" dirty="0"/>
          </a:p>
          <a:p>
            <a:pPr>
              <a:buFont typeface="Wingdings" panose="05000000000000000000" pitchFamily="2" charset="2"/>
              <a:buNone/>
            </a:pPr>
            <a:endParaRPr lang="en-US" altLang="zh-CN" sz="2400" dirty="0"/>
          </a:p>
        </p:txBody>
      </p:sp>
      <p:graphicFrame>
        <p:nvGraphicFramePr>
          <p:cNvPr id="154628" name="Object 4">
            <a:extLst>
              <a:ext uri="{FF2B5EF4-FFF2-40B4-BE49-F238E27FC236}">
                <a16:creationId xmlns:a16="http://schemas.microsoft.com/office/drawing/2014/main" id="{B4AA134D-CE5C-4003-8C71-512021B4657E}"/>
              </a:ext>
            </a:extLst>
          </p:cNvPr>
          <p:cNvGraphicFramePr>
            <a:graphicFrameLocks noGrp="1" noChangeAspect="1"/>
          </p:cNvGraphicFramePr>
          <p:nvPr>
            <p:ph sz="half" idx="2"/>
            <p:extLst>
              <p:ext uri="{D42A27DB-BD31-4B8C-83A1-F6EECF244321}">
                <p14:modId xmlns:p14="http://schemas.microsoft.com/office/powerpoint/2010/main" val="2770672209"/>
              </p:ext>
            </p:extLst>
          </p:nvPr>
        </p:nvGraphicFramePr>
        <p:xfrm>
          <a:off x="3059832" y="1387280"/>
          <a:ext cx="1656184" cy="654282"/>
        </p:xfrm>
        <a:graphic>
          <a:graphicData uri="http://schemas.openxmlformats.org/presentationml/2006/ole">
            <mc:AlternateContent xmlns:mc="http://schemas.openxmlformats.org/markup-compatibility/2006">
              <mc:Choice xmlns:v="urn:schemas-microsoft-com:vml" Requires="v">
                <p:oleObj spid="_x0000_s154679" name="Equation" r:id="rId3" imgW="1028520" imgH="406080" progId="Equation.DSMT4">
                  <p:embed/>
                </p:oleObj>
              </mc:Choice>
              <mc:Fallback>
                <p:oleObj name="Equation" r:id="rId3" imgW="1028520" imgH="4060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1387280"/>
                        <a:ext cx="1656184" cy="654282"/>
                      </a:xfrm>
                      <a:prstGeom prst="rect">
                        <a:avLst/>
                      </a:prstGeom>
                      <a:noFill/>
                      <a:ln>
                        <a:noFill/>
                      </a:ln>
                      <a:effectLst/>
                    </p:spPr>
                  </p:pic>
                </p:oleObj>
              </mc:Fallback>
            </mc:AlternateContent>
          </a:graphicData>
        </a:graphic>
      </p:graphicFrame>
      <p:pic>
        <p:nvPicPr>
          <p:cNvPr id="4" name="Picture 4" descr="0138">
            <a:extLst>
              <a:ext uri="{FF2B5EF4-FFF2-40B4-BE49-F238E27FC236}">
                <a16:creationId xmlns:a16="http://schemas.microsoft.com/office/drawing/2014/main" id="{AEC2ACBE-3356-4F62-9706-54519BF9A8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0221" y="3900156"/>
            <a:ext cx="3091590" cy="208823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69947F6A-CAE8-429D-B597-5FBB7D8865B4}"/>
              </a:ext>
            </a:extLst>
          </p:cNvPr>
          <p:cNvSpPr/>
          <p:nvPr/>
        </p:nvSpPr>
        <p:spPr>
          <a:xfrm>
            <a:off x="161764" y="2427099"/>
            <a:ext cx="8820472" cy="1355730"/>
          </a:xfrm>
          <a:prstGeom prst="rect">
            <a:avLst/>
          </a:prstGeom>
        </p:spPr>
        <p:txBody>
          <a:bodyPr vert="horz" lIns="91440" tIns="45720" rIns="91440" bIns="45720" rtlCol="0">
            <a:normAutofit fontScale="92500"/>
          </a:bodyPr>
          <a:lstStyle/>
          <a:p>
            <a:pPr marL="228600" indent="-228600" defTabSz="914400">
              <a:lnSpc>
                <a:spcPct val="120000"/>
              </a:lnSpc>
              <a:spcBef>
                <a:spcPts val="1000"/>
              </a:spcBef>
            </a:pPr>
            <a:r>
              <a:rPr lang="zh-CN" altLang="en-US" sz="2400" dirty="0"/>
              <a:t>          由表面注入的空穴，由于浓度梯度的存在，要向</a:t>
            </a:r>
            <a:r>
              <a:rPr lang="en-US" altLang="zh-CN" sz="2400" dirty="0"/>
              <a:t>N</a:t>
            </a:r>
            <a:r>
              <a:rPr lang="zh-CN" altLang="en-US" sz="2400" dirty="0"/>
              <a:t>型</a:t>
            </a:r>
            <a:r>
              <a:rPr lang="en-US" altLang="zh-CN" sz="2400" dirty="0"/>
              <a:t>Si</a:t>
            </a:r>
            <a:r>
              <a:rPr lang="zh-CN" altLang="en-US" sz="2400" dirty="0"/>
              <a:t>体内即右端方向扩散，扩散过程中不断与电子相遇要产生复合而消失。若光照恒定，则表面非平衡载流子浓度恒定。此时的扩散称为</a:t>
            </a:r>
            <a:r>
              <a:rPr lang="zh-CN" altLang="en-US" sz="2400" dirty="0">
                <a:solidFill>
                  <a:srgbClr val="FF0000"/>
                </a:solidFill>
              </a:rPr>
              <a:t>稳定扩散</a:t>
            </a:r>
            <a:r>
              <a:rPr lang="zh-CN" altLang="en-US" sz="2400"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Rectangle 3">
            <a:extLst>
              <a:ext uri="{FF2B5EF4-FFF2-40B4-BE49-F238E27FC236}">
                <a16:creationId xmlns:a16="http://schemas.microsoft.com/office/drawing/2014/main" id="{B0792EA5-BF45-4916-9213-35564B8F37FA}"/>
              </a:ext>
            </a:extLst>
          </p:cNvPr>
          <p:cNvSpPr>
            <a:spLocks noGrp="1" noChangeArrowheads="1"/>
          </p:cNvSpPr>
          <p:nvPr>
            <p:ph type="body" sz="half" idx="1"/>
          </p:nvPr>
        </p:nvSpPr>
        <p:spPr>
          <a:xfrm>
            <a:off x="179512" y="260350"/>
            <a:ext cx="8573963" cy="4148138"/>
          </a:xfrm>
        </p:spPr>
        <p:txBody>
          <a:bodyPr>
            <a:normAutofit fontScale="92500" lnSpcReduction="10000"/>
          </a:bodyPr>
          <a:lstStyle/>
          <a:p>
            <a:pPr>
              <a:lnSpc>
                <a:spcPct val="120000"/>
              </a:lnSpc>
              <a:buFont typeface="Wingdings" panose="05000000000000000000" pitchFamily="2" charset="2"/>
              <a:buNone/>
            </a:pPr>
            <a:r>
              <a:rPr lang="zh-CN" altLang="en-US" sz="2400" dirty="0"/>
              <a:t>             在稳定分布之后，扩散流密度随位置</a:t>
            </a:r>
            <a:r>
              <a:rPr lang="en-US" altLang="zh-CN" sz="2400" dirty="0"/>
              <a:t>x</a:t>
            </a:r>
            <a:r>
              <a:rPr lang="zh-CN" altLang="en-US" sz="2400" dirty="0"/>
              <a:t>变化</a:t>
            </a:r>
            <a:endParaRPr lang="en-US" altLang="zh-CN" sz="2400" dirty="0"/>
          </a:p>
          <a:p>
            <a:pPr>
              <a:lnSpc>
                <a:spcPct val="120000"/>
              </a:lnSpc>
              <a:buFont typeface="Wingdings" panose="05000000000000000000" pitchFamily="2" charset="2"/>
              <a:buNone/>
            </a:pPr>
            <a:r>
              <a:rPr lang="zh-CN" altLang="en-US" sz="2400" dirty="0"/>
              <a:t>           在扩散区的任意处，非平衡少子由于复合而消失数目（净复合率）等于少子</a:t>
            </a:r>
            <a:r>
              <a:rPr lang="zh-CN" altLang="en-US" sz="2400" dirty="0">
                <a:solidFill>
                  <a:srgbClr val="FF0000"/>
                </a:solidFill>
              </a:rPr>
              <a:t>扩散流</a:t>
            </a:r>
            <a:r>
              <a:rPr lang="zh-CN" altLang="en-US" sz="2400" dirty="0"/>
              <a:t>（单位时间通过单位面积的粒子数）的改变率，即</a:t>
            </a:r>
          </a:p>
          <a:p>
            <a:pPr>
              <a:lnSpc>
                <a:spcPct val="120000"/>
              </a:lnSpc>
              <a:buFont typeface="Wingdings" panose="05000000000000000000" pitchFamily="2" charset="2"/>
              <a:buNone/>
            </a:pPr>
            <a:endParaRPr lang="zh-CN" altLang="en-US" sz="2400" dirty="0"/>
          </a:p>
          <a:p>
            <a:pPr>
              <a:lnSpc>
                <a:spcPct val="120000"/>
              </a:lnSpc>
              <a:buFont typeface="Wingdings" panose="05000000000000000000" pitchFamily="2" charset="2"/>
              <a:buNone/>
            </a:pPr>
            <a:endParaRPr lang="zh-CN" altLang="en-US" sz="2400" dirty="0"/>
          </a:p>
          <a:p>
            <a:pPr>
              <a:lnSpc>
                <a:spcPct val="120000"/>
              </a:lnSpc>
              <a:buFont typeface="Wingdings" panose="05000000000000000000" pitchFamily="2" charset="2"/>
              <a:buNone/>
            </a:pPr>
            <a:endParaRPr lang="zh-CN" altLang="en-US" sz="2400" dirty="0"/>
          </a:p>
          <a:p>
            <a:pPr>
              <a:lnSpc>
                <a:spcPct val="120000"/>
              </a:lnSpc>
              <a:buFont typeface="Wingdings" panose="05000000000000000000" pitchFamily="2" charset="2"/>
              <a:buNone/>
            </a:pPr>
            <a:endParaRPr lang="zh-CN" altLang="en-US" sz="2400" dirty="0"/>
          </a:p>
          <a:p>
            <a:pPr marL="0" indent="0">
              <a:lnSpc>
                <a:spcPct val="120000"/>
              </a:lnSpc>
              <a:buFont typeface="Wingdings" panose="05000000000000000000" pitchFamily="2" charset="2"/>
              <a:buNone/>
            </a:pPr>
            <a:r>
              <a:rPr lang="zh-CN" altLang="en-US" sz="2400" dirty="0"/>
              <a:t>       </a:t>
            </a:r>
          </a:p>
        </p:txBody>
      </p:sp>
      <p:graphicFrame>
        <p:nvGraphicFramePr>
          <p:cNvPr id="156676" name="Object 4">
            <a:extLst>
              <a:ext uri="{FF2B5EF4-FFF2-40B4-BE49-F238E27FC236}">
                <a16:creationId xmlns:a16="http://schemas.microsoft.com/office/drawing/2014/main" id="{8557B6C4-98B2-4962-874D-A94C2D26F5AB}"/>
              </a:ext>
            </a:extLst>
          </p:cNvPr>
          <p:cNvGraphicFramePr>
            <a:graphicFrameLocks noGrp="1" noChangeAspect="1"/>
          </p:cNvGraphicFramePr>
          <p:nvPr>
            <p:ph sz="quarter" idx="2"/>
            <p:extLst>
              <p:ext uri="{D42A27DB-BD31-4B8C-83A1-F6EECF244321}">
                <p14:modId xmlns:p14="http://schemas.microsoft.com/office/powerpoint/2010/main" val="2800827151"/>
              </p:ext>
            </p:extLst>
          </p:nvPr>
        </p:nvGraphicFramePr>
        <p:xfrm>
          <a:off x="3400817" y="1565482"/>
          <a:ext cx="1350963" cy="609600"/>
        </p:xfrm>
        <a:graphic>
          <a:graphicData uri="http://schemas.openxmlformats.org/presentationml/2006/ole">
            <mc:AlternateContent xmlns:mc="http://schemas.openxmlformats.org/markup-compatibility/2006">
              <mc:Choice xmlns:v="urn:schemas-microsoft-com:vml" Requires="v">
                <p:oleObj spid="_x0000_s156889" name="Equation" r:id="rId3" imgW="1041120" imgH="469800" progId="Equation.DSMT4">
                  <p:embed/>
                </p:oleObj>
              </mc:Choice>
              <mc:Fallback>
                <p:oleObj name="Equation" r:id="rId3" imgW="1041120" imgH="469800" progId="Equation.DSMT4">
                  <p:embed/>
                  <p:pic>
                    <p:nvPicPr>
                      <p:cNvPr id="0" name="Object 4"/>
                      <p:cNvPicPr>
                        <a:picLocks noChangeAspect="1" noChangeArrowheads="1"/>
                      </p:cNvPicPr>
                      <p:nvPr/>
                    </p:nvPicPr>
                    <p:blipFill>
                      <a:blip r:embed="rId4"/>
                      <a:srcRect/>
                      <a:stretch>
                        <a:fillRect/>
                      </a:stretch>
                    </p:blipFill>
                    <p:spPr bwMode="auto">
                      <a:xfrm>
                        <a:off x="3400817" y="1565482"/>
                        <a:ext cx="1350963" cy="609600"/>
                      </a:xfrm>
                      <a:prstGeom prst="rect">
                        <a:avLst/>
                      </a:prstGeom>
                      <a:noFill/>
                      <a:ln>
                        <a:noFill/>
                      </a:ln>
                      <a:effectLst/>
                    </p:spPr>
                  </p:pic>
                </p:oleObj>
              </mc:Fallback>
            </mc:AlternateContent>
          </a:graphicData>
        </a:graphic>
      </p:graphicFrame>
      <p:graphicFrame>
        <p:nvGraphicFramePr>
          <p:cNvPr id="156679" name="Object 7">
            <a:extLst>
              <a:ext uri="{FF2B5EF4-FFF2-40B4-BE49-F238E27FC236}">
                <a16:creationId xmlns:a16="http://schemas.microsoft.com/office/drawing/2014/main" id="{2917C060-550C-4E1E-8CD6-90031201600C}"/>
              </a:ext>
            </a:extLst>
          </p:cNvPr>
          <p:cNvGraphicFramePr>
            <a:graphicFrameLocks noGrp="1" noChangeAspect="1"/>
          </p:cNvGraphicFramePr>
          <p:nvPr>
            <p:ph sz="quarter" idx="3"/>
            <p:extLst>
              <p:ext uri="{D42A27DB-BD31-4B8C-83A1-F6EECF244321}">
                <p14:modId xmlns:p14="http://schemas.microsoft.com/office/powerpoint/2010/main" val="1452411598"/>
              </p:ext>
            </p:extLst>
          </p:nvPr>
        </p:nvGraphicFramePr>
        <p:xfrm>
          <a:off x="3425238" y="3769552"/>
          <a:ext cx="1662561" cy="581059"/>
        </p:xfrm>
        <a:graphic>
          <a:graphicData uri="http://schemas.openxmlformats.org/presentationml/2006/ole">
            <mc:AlternateContent xmlns:mc="http://schemas.openxmlformats.org/markup-compatibility/2006">
              <mc:Choice xmlns:v="urn:schemas-microsoft-com:vml" Requires="v">
                <p:oleObj spid="_x0000_s156890" name="Equation" r:id="rId5" imgW="1307880" imgH="457200" progId="Equation.DSMT4">
                  <p:embed/>
                </p:oleObj>
              </mc:Choice>
              <mc:Fallback>
                <p:oleObj name="Equation" r:id="rId5" imgW="1307880" imgH="4572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5238" y="3769552"/>
                        <a:ext cx="1662561" cy="581059"/>
                      </a:xfrm>
                      <a:prstGeom prst="rect">
                        <a:avLst/>
                      </a:prstGeom>
                      <a:noFill/>
                      <a:ln>
                        <a:noFill/>
                      </a:ln>
                      <a:effectLst/>
                    </p:spPr>
                  </p:pic>
                </p:oleObj>
              </mc:Fallback>
            </mc:AlternateContent>
          </a:graphicData>
        </a:graphic>
      </p:graphicFrame>
      <p:sp>
        <p:nvSpPr>
          <p:cNvPr id="156682" name="Text Box 10">
            <a:extLst>
              <a:ext uri="{FF2B5EF4-FFF2-40B4-BE49-F238E27FC236}">
                <a16:creationId xmlns:a16="http://schemas.microsoft.com/office/drawing/2014/main" id="{05CD0B66-FD3F-46BA-9121-53929F227AE4}"/>
              </a:ext>
            </a:extLst>
          </p:cNvPr>
          <p:cNvSpPr txBox="1">
            <a:spLocks noChangeArrowheads="1"/>
          </p:cNvSpPr>
          <p:nvPr/>
        </p:nvSpPr>
        <p:spPr bwMode="auto">
          <a:xfrm>
            <a:off x="1115616" y="5246168"/>
            <a:ext cx="6480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它的一般解为 </a:t>
            </a:r>
          </a:p>
        </p:txBody>
      </p:sp>
      <p:graphicFrame>
        <p:nvGraphicFramePr>
          <p:cNvPr id="156683" name="Object 11">
            <a:extLst>
              <a:ext uri="{FF2B5EF4-FFF2-40B4-BE49-F238E27FC236}">
                <a16:creationId xmlns:a16="http://schemas.microsoft.com/office/drawing/2014/main" id="{5E9570B3-49C4-44A2-B0D7-EA64F63F2580}"/>
              </a:ext>
            </a:extLst>
          </p:cNvPr>
          <p:cNvGraphicFramePr>
            <a:graphicFrameLocks noChangeAspect="1"/>
          </p:cNvGraphicFramePr>
          <p:nvPr>
            <p:extLst>
              <p:ext uri="{D42A27DB-BD31-4B8C-83A1-F6EECF244321}">
                <p14:modId xmlns:p14="http://schemas.microsoft.com/office/powerpoint/2010/main" val="1939060436"/>
              </p:ext>
            </p:extLst>
          </p:nvPr>
        </p:nvGraphicFramePr>
        <p:xfrm>
          <a:off x="3039561" y="5129780"/>
          <a:ext cx="3064877" cy="506175"/>
        </p:xfrm>
        <a:graphic>
          <a:graphicData uri="http://schemas.openxmlformats.org/presentationml/2006/ole">
            <mc:AlternateContent xmlns:mc="http://schemas.openxmlformats.org/markup-compatibility/2006">
              <mc:Choice xmlns:v="urn:schemas-microsoft-com:vml" Requires="v">
                <p:oleObj spid="_x0000_s156891" name="Equation" r:id="rId7" imgW="1460160" imgH="241200" progId="Equation.DSMT4">
                  <p:embed/>
                </p:oleObj>
              </mc:Choice>
              <mc:Fallback>
                <p:oleObj name="Equation" r:id="rId7" imgW="1460160" imgH="2412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9561" y="5129780"/>
                        <a:ext cx="3064877" cy="506175"/>
                      </a:xfrm>
                      <a:prstGeom prst="rect">
                        <a:avLst/>
                      </a:prstGeom>
                      <a:noFill/>
                      <a:ln>
                        <a:noFill/>
                      </a:ln>
                      <a:effectLst/>
                    </p:spPr>
                  </p:pic>
                </p:oleObj>
              </mc:Fallback>
            </mc:AlternateContent>
          </a:graphicData>
        </a:graphic>
      </p:graphicFrame>
      <p:sp>
        <p:nvSpPr>
          <p:cNvPr id="156684" name="Text Box 12">
            <a:extLst>
              <a:ext uri="{FF2B5EF4-FFF2-40B4-BE49-F238E27FC236}">
                <a16:creationId xmlns:a16="http://schemas.microsoft.com/office/drawing/2014/main" id="{6DE83948-A16F-44E5-8575-030EB64FACF7}"/>
              </a:ext>
            </a:extLst>
          </p:cNvPr>
          <p:cNvSpPr txBox="1">
            <a:spLocks noChangeArrowheads="1"/>
          </p:cNvSpPr>
          <p:nvPr/>
        </p:nvSpPr>
        <p:spPr bwMode="auto">
          <a:xfrm>
            <a:off x="467718" y="5962896"/>
            <a:ext cx="7488832" cy="74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50000"/>
              </a:spcBef>
            </a:pPr>
            <a:r>
              <a:rPr lang="zh-CN" altLang="en-US" sz="2000" dirty="0"/>
              <a:t>式中，</a:t>
            </a:r>
            <a:r>
              <a:rPr lang="en-US" altLang="zh-CN" sz="2000" dirty="0" err="1"/>
              <a:t>L</a:t>
            </a:r>
            <a:r>
              <a:rPr lang="en-US" altLang="zh-CN" sz="2000" baseline="-25000" dirty="0" err="1"/>
              <a:t>p</a:t>
            </a:r>
            <a:r>
              <a:rPr lang="zh-CN" altLang="en-US" sz="2000" dirty="0"/>
              <a:t>是空穴的扩散长度；系数</a:t>
            </a:r>
            <a:r>
              <a:rPr lang="en-US" altLang="zh-CN" sz="2000" dirty="0"/>
              <a:t>A</a:t>
            </a:r>
            <a:r>
              <a:rPr lang="zh-CN" altLang="en-US" sz="2000" dirty="0"/>
              <a:t>，</a:t>
            </a:r>
            <a:r>
              <a:rPr lang="en-US" altLang="zh-CN" sz="2000" dirty="0"/>
              <a:t>B</a:t>
            </a:r>
            <a:r>
              <a:rPr lang="zh-CN" altLang="en-US" sz="2000" dirty="0"/>
              <a:t>要根据边界条件来确定。</a:t>
            </a:r>
            <a:r>
              <a:rPr lang="zh-CN" altLang="en-US" sz="2000" b="1" dirty="0">
                <a:solidFill>
                  <a:schemeClr val="tx2"/>
                </a:solidFill>
              </a:rPr>
              <a:t>标志非平衡载流子深入样品的距离</a:t>
            </a:r>
            <a:endParaRPr lang="zh-CN" altLang="en-US" sz="2000" dirty="0"/>
          </a:p>
        </p:txBody>
      </p:sp>
      <p:graphicFrame>
        <p:nvGraphicFramePr>
          <p:cNvPr id="9" name="Object 4">
            <a:extLst>
              <a:ext uri="{FF2B5EF4-FFF2-40B4-BE49-F238E27FC236}">
                <a16:creationId xmlns:a16="http://schemas.microsoft.com/office/drawing/2014/main" id="{115FFF08-98BB-4250-A67C-3817614A3693}"/>
              </a:ext>
            </a:extLst>
          </p:cNvPr>
          <p:cNvGraphicFramePr>
            <a:graphicFrameLocks noChangeAspect="1"/>
          </p:cNvGraphicFramePr>
          <p:nvPr>
            <p:extLst>
              <p:ext uri="{D42A27DB-BD31-4B8C-83A1-F6EECF244321}">
                <p14:modId xmlns:p14="http://schemas.microsoft.com/office/powerpoint/2010/main" val="2170461682"/>
              </p:ext>
            </p:extLst>
          </p:nvPr>
        </p:nvGraphicFramePr>
        <p:xfrm>
          <a:off x="3412538" y="3124200"/>
          <a:ext cx="1712913" cy="609600"/>
        </p:xfrm>
        <a:graphic>
          <a:graphicData uri="http://schemas.openxmlformats.org/presentationml/2006/ole">
            <mc:AlternateContent xmlns:mc="http://schemas.openxmlformats.org/markup-compatibility/2006">
              <mc:Choice xmlns:v="urn:schemas-microsoft-com:vml" Requires="v">
                <p:oleObj spid="_x0000_s156892" name="Equation" r:id="rId9" imgW="1320480" imgH="469800" progId="Equation.DSMT4">
                  <p:embed/>
                </p:oleObj>
              </mc:Choice>
              <mc:Fallback>
                <p:oleObj name="Equation" r:id="rId9" imgW="1320480" imgH="469800" progId="Equation.DSMT4">
                  <p:embed/>
                  <p:pic>
                    <p:nvPicPr>
                      <p:cNvPr id="156676" name="Object 4">
                        <a:extLst>
                          <a:ext uri="{FF2B5EF4-FFF2-40B4-BE49-F238E27FC236}">
                            <a16:creationId xmlns:a16="http://schemas.microsoft.com/office/drawing/2014/main" id="{8557B6C4-98B2-4962-874D-A94C2D26F5AB}"/>
                          </a:ext>
                        </a:extLst>
                      </p:cNvPr>
                      <p:cNvPicPr>
                        <a:picLocks noChangeAspect="1" noChangeArrowheads="1"/>
                      </p:cNvPicPr>
                      <p:nvPr/>
                    </p:nvPicPr>
                    <p:blipFill>
                      <a:blip r:embed="rId10"/>
                      <a:srcRect/>
                      <a:stretch>
                        <a:fillRect/>
                      </a:stretch>
                    </p:blipFill>
                    <p:spPr bwMode="auto">
                      <a:xfrm>
                        <a:off x="3412538" y="3124200"/>
                        <a:ext cx="1712913" cy="609600"/>
                      </a:xfrm>
                      <a:prstGeom prst="rect">
                        <a:avLst/>
                      </a:prstGeom>
                      <a:noFill/>
                      <a:ln>
                        <a:noFill/>
                      </a:ln>
                      <a:effectLst/>
                    </p:spPr>
                  </p:pic>
                </p:oleObj>
              </mc:Fallback>
            </mc:AlternateContent>
          </a:graphicData>
        </a:graphic>
      </p:graphicFrame>
      <p:sp>
        <p:nvSpPr>
          <p:cNvPr id="2" name="矩形 1">
            <a:extLst>
              <a:ext uri="{FF2B5EF4-FFF2-40B4-BE49-F238E27FC236}">
                <a16:creationId xmlns:a16="http://schemas.microsoft.com/office/drawing/2014/main" id="{7C2206DF-7CC4-4A22-B227-F3CD0CBE3E9E}"/>
              </a:ext>
            </a:extLst>
          </p:cNvPr>
          <p:cNvSpPr/>
          <p:nvPr/>
        </p:nvSpPr>
        <p:spPr>
          <a:xfrm>
            <a:off x="390525" y="4327490"/>
            <a:ext cx="7781277" cy="707886"/>
          </a:xfrm>
          <a:prstGeom prst="rect">
            <a:avLst/>
          </a:prstGeom>
        </p:spPr>
        <p:txBody>
          <a:bodyPr wrap="square">
            <a:spAutoFit/>
          </a:bodyPr>
          <a:lstStyle/>
          <a:p>
            <a:r>
              <a:rPr lang="zh-CN" altLang="en-US" sz="2000" dirty="0"/>
              <a:t>上两式是一维稳定扩散情况下非平衡少数载流子所遵守的扩散方程，称</a:t>
            </a:r>
            <a:r>
              <a:rPr lang="zh-CN" altLang="en-US" sz="2000" dirty="0">
                <a:solidFill>
                  <a:srgbClr val="FF0000"/>
                </a:solidFill>
              </a:rPr>
              <a:t>稳态扩散方程</a:t>
            </a:r>
            <a:r>
              <a:rPr lang="zh-CN" altLang="en-US" sz="2000" dirty="0"/>
              <a:t>。</a:t>
            </a:r>
          </a:p>
        </p:txBody>
      </p:sp>
      <p:sp>
        <p:nvSpPr>
          <p:cNvPr id="3" name="矩形 2">
            <a:extLst>
              <a:ext uri="{FF2B5EF4-FFF2-40B4-BE49-F238E27FC236}">
                <a16:creationId xmlns:a16="http://schemas.microsoft.com/office/drawing/2014/main" id="{5D34B255-CEA5-4391-8651-D11D166922D2}"/>
              </a:ext>
            </a:extLst>
          </p:cNvPr>
          <p:cNvSpPr/>
          <p:nvPr/>
        </p:nvSpPr>
        <p:spPr>
          <a:xfrm>
            <a:off x="561618" y="3532083"/>
            <a:ext cx="1107996" cy="424732"/>
          </a:xfrm>
          <a:prstGeom prst="rect">
            <a:avLst/>
          </a:prstGeom>
        </p:spPr>
        <p:txBody>
          <a:bodyPr wrap="none">
            <a:spAutoFit/>
          </a:bodyPr>
          <a:lstStyle/>
          <a:p>
            <a:pPr>
              <a:lnSpc>
                <a:spcPct val="120000"/>
              </a:lnSpc>
              <a:buFont typeface="Wingdings" panose="05000000000000000000" pitchFamily="2" charset="2"/>
              <a:buNone/>
            </a:pPr>
            <a:r>
              <a:rPr lang="zh-CN" altLang="en-US" dirty="0"/>
              <a:t>同理得到</a:t>
            </a:r>
          </a:p>
        </p:txBody>
      </p:sp>
      <p:graphicFrame>
        <p:nvGraphicFramePr>
          <p:cNvPr id="12" name="Object 4">
            <a:extLst>
              <a:ext uri="{FF2B5EF4-FFF2-40B4-BE49-F238E27FC236}">
                <a16:creationId xmlns:a16="http://schemas.microsoft.com/office/drawing/2014/main" id="{7D259045-7282-4010-82E8-3288C136B9A0}"/>
              </a:ext>
            </a:extLst>
          </p:cNvPr>
          <p:cNvGraphicFramePr>
            <a:graphicFrameLocks noChangeAspect="1"/>
          </p:cNvGraphicFramePr>
          <p:nvPr>
            <p:extLst>
              <p:ext uri="{D42A27DB-BD31-4B8C-83A1-F6EECF244321}">
                <p14:modId xmlns:p14="http://schemas.microsoft.com/office/powerpoint/2010/main" val="3046230427"/>
              </p:ext>
            </p:extLst>
          </p:nvPr>
        </p:nvGraphicFramePr>
        <p:xfrm>
          <a:off x="3878121" y="2595397"/>
          <a:ext cx="1846262" cy="544513"/>
        </p:xfrm>
        <a:graphic>
          <a:graphicData uri="http://schemas.openxmlformats.org/presentationml/2006/ole">
            <mc:AlternateContent xmlns:mc="http://schemas.openxmlformats.org/markup-compatibility/2006">
              <mc:Choice xmlns:v="urn:schemas-microsoft-com:vml" Requires="v">
                <p:oleObj spid="_x0000_s156893" name="Equation" r:id="rId11" imgW="1422360" imgH="419040" progId="Equation.DSMT4">
                  <p:embed/>
                </p:oleObj>
              </mc:Choice>
              <mc:Fallback>
                <p:oleObj name="Equation" r:id="rId11" imgW="1422360" imgH="419040" progId="Equation.DSMT4">
                  <p:embed/>
                  <p:pic>
                    <p:nvPicPr>
                      <p:cNvPr id="9" name="Object 4">
                        <a:extLst>
                          <a:ext uri="{FF2B5EF4-FFF2-40B4-BE49-F238E27FC236}">
                            <a16:creationId xmlns:a16="http://schemas.microsoft.com/office/drawing/2014/main" id="{115FFF08-98BB-4250-A67C-3817614A3693}"/>
                          </a:ext>
                        </a:extLst>
                      </p:cNvPr>
                      <p:cNvPicPr>
                        <a:picLocks noChangeAspect="1" noChangeArrowheads="1"/>
                      </p:cNvPicPr>
                      <p:nvPr/>
                    </p:nvPicPr>
                    <p:blipFill>
                      <a:blip r:embed="rId12"/>
                      <a:srcRect/>
                      <a:stretch>
                        <a:fillRect/>
                      </a:stretch>
                    </p:blipFill>
                    <p:spPr bwMode="auto">
                      <a:xfrm>
                        <a:off x="3878121" y="2595397"/>
                        <a:ext cx="1846262" cy="544513"/>
                      </a:xfrm>
                      <a:prstGeom prst="rect">
                        <a:avLst/>
                      </a:prstGeom>
                      <a:noFill/>
                      <a:ln>
                        <a:noFill/>
                      </a:ln>
                      <a:effectLst/>
                    </p:spPr>
                  </p:pic>
                </p:oleObj>
              </mc:Fallback>
            </mc:AlternateContent>
          </a:graphicData>
        </a:graphic>
      </p:graphicFrame>
      <p:graphicFrame>
        <p:nvGraphicFramePr>
          <p:cNvPr id="13" name="Object 4">
            <a:extLst>
              <a:ext uri="{FF2B5EF4-FFF2-40B4-BE49-F238E27FC236}">
                <a16:creationId xmlns:a16="http://schemas.microsoft.com/office/drawing/2014/main" id="{C176060A-4037-4472-B38C-5FE700DCA23C}"/>
              </a:ext>
            </a:extLst>
          </p:cNvPr>
          <p:cNvGraphicFramePr>
            <a:graphicFrameLocks noChangeAspect="1"/>
          </p:cNvGraphicFramePr>
          <p:nvPr>
            <p:extLst>
              <p:ext uri="{D42A27DB-BD31-4B8C-83A1-F6EECF244321}">
                <p14:modId xmlns:p14="http://schemas.microsoft.com/office/powerpoint/2010/main" val="648333453"/>
              </p:ext>
            </p:extLst>
          </p:nvPr>
        </p:nvGraphicFramePr>
        <p:xfrm>
          <a:off x="1911151" y="2673030"/>
          <a:ext cx="1291363" cy="510158"/>
        </p:xfrm>
        <a:graphic>
          <a:graphicData uri="http://schemas.openxmlformats.org/presentationml/2006/ole">
            <mc:AlternateContent xmlns:mc="http://schemas.openxmlformats.org/markup-compatibility/2006">
              <mc:Choice xmlns:v="urn:schemas-microsoft-com:vml" Requires="v">
                <p:oleObj spid="_x0000_s156894" name="Equation" r:id="rId13" imgW="1028520" imgH="406080" progId="Equation.DSMT4">
                  <p:embed/>
                </p:oleObj>
              </mc:Choice>
              <mc:Fallback>
                <p:oleObj name="Equation" r:id="rId13" imgW="1028520" imgH="406080" progId="Equation.DSMT4">
                  <p:embed/>
                  <p:pic>
                    <p:nvPicPr>
                      <p:cNvPr id="154628" name="Object 4">
                        <a:extLst>
                          <a:ext uri="{FF2B5EF4-FFF2-40B4-BE49-F238E27FC236}">
                            <a16:creationId xmlns:a16="http://schemas.microsoft.com/office/drawing/2014/main" id="{B4AA134D-CE5C-4003-8C71-512021B4657E}"/>
                          </a:ext>
                        </a:extLst>
                      </p:cNvPr>
                      <p:cNvPicPr>
                        <a:picLocks noChangeAspect="1" noChangeArrowheads="1"/>
                      </p:cNvPicPr>
                      <p:nvPr/>
                    </p:nvPicPr>
                    <p:blipFill>
                      <a:blip r:embed="rId14"/>
                      <a:srcRect/>
                      <a:stretch>
                        <a:fillRect/>
                      </a:stretch>
                    </p:blipFill>
                    <p:spPr bwMode="auto">
                      <a:xfrm>
                        <a:off x="1911151" y="2673030"/>
                        <a:ext cx="1291363" cy="510158"/>
                      </a:xfrm>
                      <a:prstGeom prst="rect">
                        <a:avLst/>
                      </a:prstGeom>
                      <a:noFill/>
                      <a:ln>
                        <a:noFill/>
                      </a:ln>
                      <a:effectLst/>
                    </p:spPr>
                  </p:pic>
                </p:oleObj>
              </mc:Fallback>
            </mc:AlternateContent>
          </a:graphicData>
        </a:graphic>
      </p:graphicFrame>
      <p:sp>
        <p:nvSpPr>
          <p:cNvPr id="4" name="文本框 3">
            <a:extLst>
              <a:ext uri="{FF2B5EF4-FFF2-40B4-BE49-F238E27FC236}">
                <a16:creationId xmlns:a16="http://schemas.microsoft.com/office/drawing/2014/main" id="{2A3B3A4B-25F7-4DC0-92B5-1876874A0475}"/>
              </a:ext>
            </a:extLst>
          </p:cNvPr>
          <p:cNvSpPr txBox="1"/>
          <p:nvPr/>
        </p:nvSpPr>
        <p:spPr>
          <a:xfrm>
            <a:off x="1272477" y="2748810"/>
            <a:ext cx="415498" cy="369332"/>
          </a:xfrm>
          <a:prstGeom prst="rect">
            <a:avLst/>
          </a:prstGeom>
          <a:noFill/>
        </p:spPr>
        <p:txBody>
          <a:bodyPr wrap="none" rtlCol="0">
            <a:spAutoFit/>
          </a:bodyPr>
          <a:lstStyle/>
          <a:p>
            <a:r>
              <a:rPr lang="zh-CN" altLang="en-US" dirty="0"/>
              <a:t>由</a:t>
            </a:r>
          </a:p>
        </p:txBody>
      </p:sp>
      <p:sp>
        <p:nvSpPr>
          <p:cNvPr id="15" name="文本框 14">
            <a:extLst>
              <a:ext uri="{FF2B5EF4-FFF2-40B4-BE49-F238E27FC236}">
                <a16:creationId xmlns:a16="http://schemas.microsoft.com/office/drawing/2014/main" id="{C765D1DE-0516-4D30-8D2E-96918610714C}"/>
              </a:ext>
            </a:extLst>
          </p:cNvPr>
          <p:cNvSpPr txBox="1"/>
          <p:nvPr/>
        </p:nvSpPr>
        <p:spPr>
          <a:xfrm>
            <a:off x="3294238" y="2760276"/>
            <a:ext cx="415498" cy="369332"/>
          </a:xfrm>
          <a:prstGeom prst="rect">
            <a:avLst/>
          </a:prstGeom>
          <a:noFill/>
        </p:spPr>
        <p:txBody>
          <a:bodyPr wrap="none" rtlCol="0">
            <a:spAutoFit/>
          </a:bodyPr>
          <a:lstStyle/>
          <a:p>
            <a:r>
              <a:rPr lang="zh-CN" altLang="en-US" dirty="0"/>
              <a:t>得</a:t>
            </a:r>
          </a:p>
        </p:txBody>
      </p:sp>
      <p:sp>
        <p:nvSpPr>
          <p:cNvPr id="5" name="文本框 4">
            <a:extLst>
              <a:ext uri="{FF2B5EF4-FFF2-40B4-BE49-F238E27FC236}">
                <a16:creationId xmlns:a16="http://schemas.microsoft.com/office/drawing/2014/main" id="{163BD646-9634-4887-8CB9-6A7151454340}"/>
              </a:ext>
            </a:extLst>
          </p:cNvPr>
          <p:cNvSpPr txBox="1"/>
          <p:nvPr/>
        </p:nvSpPr>
        <p:spPr>
          <a:xfrm>
            <a:off x="1180657" y="2068396"/>
            <a:ext cx="2339102" cy="307777"/>
          </a:xfrm>
          <a:prstGeom prst="rect">
            <a:avLst/>
          </a:prstGeom>
          <a:noFill/>
        </p:spPr>
        <p:txBody>
          <a:bodyPr wrap="none" rtlCol="0">
            <a:spAutoFit/>
          </a:bodyPr>
          <a:lstStyle/>
          <a:p>
            <a:r>
              <a:rPr lang="en-US" altLang="zh-CN" sz="1400" dirty="0"/>
              <a:t>dx</a:t>
            </a:r>
            <a:r>
              <a:rPr lang="zh-CN" altLang="en-US" sz="1400" dirty="0"/>
              <a:t>距离范围内扩散流的减少</a:t>
            </a:r>
          </a:p>
        </p:txBody>
      </p:sp>
      <p:sp>
        <p:nvSpPr>
          <p:cNvPr id="17" name="文本框 16">
            <a:extLst>
              <a:ext uri="{FF2B5EF4-FFF2-40B4-BE49-F238E27FC236}">
                <a16:creationId xmlns:a16="http://schemas.microsoft.com/office/drawing/2014/main" id="{7AD52CE6-78A9-4E0B-8372-C62321AB2F85}"/>
              </a:ext>
            </a:extLst>
          </p:cNvPr>
          <p:cNvSpPr txBox="1"/>
          <p:nvPr/>
        </p:nvSpPr>
        <p:spPr>
          <a:xfrm>
            <a:off x="4604198" y="2110568"/>
            <a:ext cx="1441420" cy="307777"/>
          </a:xfrm>
          <a:prstGeom prst="rect">
            <a:avLst/>
          </a:prstGeom>
          <a:noFill/>
        </p:spPr>
        <p:txBody>
          <a:bodyPr wrap="none" rtlCol="0">
            <a:spAutoFit/>
          </a:bodyPr>
          <a:lstStyle/>
          <a:p>
            <a:r>
              <a:rPr lang="zh-CN" altLang="en-US" sz="1400" dirty="0"/>
              <a:t>原因：复合消失</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hw004">
            <a:extLst>
              <a:ext uri="{FF2B5EF4-FFF2-40B4-BE49-F238E27FC236}">
                <a16:creationId xmlns:a16="http://schemas.microsoft.com/office/drawing/2014/main" id="{1631AD27-CF0C-409B-8C74-0C65EE3D5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261938"/>
            <a:ext cx="7921625"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7" name="Rectangle 5">
            <a:extLst>
              <a:ext uri="{FF2B5EF4-FFF2-40B4-BE49-F238E27FC236}">
                <a16:creationId xmlns:a16="http://schemas.microsoft.com/office/drawing/2014/main" id="{7E730925-FE40-49DD-A0EC-CB9137B29C84}"/>
              </a:ext>
            </a:extLst>
          </p:cNvPr>
          <p:cNvSpPr>
            <a:spLocks noChangeArrowheads="1"/>
          </p:cNvSpPr>
          <p:nvPr/>
        </p:nvSpPr>
        <p:spPr bwMode="auto">
          <a:xfrm>
            <a:off x="250825" y="2413000"/>
            <a:ext cx="8640763"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Font typeface="Wingdings" panose="05000000000000000000" pitchFamily="2" charset="2"/>
              <a:buChar char="Ø"/>
            </a:pPr>
            <a:r>
              <a:rPr lang="zh-CN" altLang="en-US" sz="2400" b="1" dirty="0">
                <a:latin typeface="+mn-lt"/>
              </a:rPr>
              <a:t>对</a:t>
            </a:r>
            <a:r>
              <a:rPr lang="en-US" altLang="zh-CN" sz="2400" b="1" dirty="0">
                <a:latin typeface="+mn-lt"/>
              </a:rPr>
              <a:t>N</a:t>
            </a:r>
            <a:r>
              <a:rPr lang="zh-CN" altLang="en-US" sz="2400" b="1" dirty="0">
                <a:latin typeface="+mn-lt"/>
              </a:rPr>
              <a:t>型半导体，无光照时， </a:t>
            </a:r>
            <a:r>
              <a:rPr lang="en-US" altLang="zh-CN" sz="2400" b="1" dirty="0">
                <a:solidFill>
                  <a:schemeClr val="tx2"/>
                </a:solidFill>
                <a:latin typeface="+mn-lt"/>
              </a:rPr>
              <a:t>n</a:t>
            </a:r>
            <a:r>
              <a:rPr lang="en-US" altLang="zh-CN" sz="2400" b="1" baseline="-25000" dirty="0">
                <a:solidFill>
                  <a:schemeClr val="tx2"/>
                </a:solidFill>
                <a:latin typeface="+mn-lt"/>
              </a:rPr>
              <a:t>0</a:t>
            </a:r>
            <a:r>
              <a:rPr lang="en-US" altLang="zh-CN" sz="2400" b="1" dirty="0">
                <a:solidFill>
                  <a:schemeClr val="tx2"/>
                </a:solidFill>
                <a:latin typeface="+mn-lt"/>
              </a:rPr>
              <a:t>&gt;&gt;p</a:t>
            </a:r>
            <a:r>
              <a:rPr lang="en-US" altLang="zh-CN" sz="2400" b="1" baseline="-25000" dirty="0">
                <a:solidFill>
                  <a:schemeClr val="tx2"/>
                </a:solidFill>
                <a:latin typeface="+mn-lt"/>
              </a:rPr>
              <a:t>0</a:t>
            </a:r>
          </a:p>
          <a:p>
            <a:pPr eaLnBrk="1" hangingPunct="1">
              <a:lnSpc>
                <a:spcPct val="130000"/>
              </a:lnSpc>
              <a:buFont typeface="Wingdings" panose="05000000000000000000" pitchFamily="2" charset="2"/>
              <a:buChar char="Ø"/>
            </a:pPr>
            <a:r>
              <a:rPr lang="zh-CN" altLang="en-US" sz="2400" b="1" dirty="0">
                <a:solidFill>
                  <a:schemeClr val="tx2"/>
                </a:solidFill>
                <a:latin typeface="+mn-lt"/>
              </a:rPr>
              <a:t>用一定波长的光照射半导体</a:t>
            </a:r>
            <a:r>
              <a:rPr lang="zh-CN" altLang="en-US" sz="2400" b="1" baseline="-25000" dirty="0">
                <a:solidFill>
                  <a:schemeClr val="tx2"/>
                </a:solidFill>
                <a:latin typeface="+mn-lt"/>
              </a:rPr>
              <a:t>，</a:t>
            </a:r>
            <a:r>
              <a:rPr lang="zh-CN" altLang="en-US" sz="2400" b="1" dirty="0">
                <a:solidFill>
                  <a:schemeClr val="tx2"/>
                </a:solidFill>
                <a:latin typeface="+mn-lt"/>
              </a:rPr>
              <a:t>若光子能量</a:t>
            </a:r>
            <a:r>
              <a:rPr lang="en-US" altLang="zh-CN" sz="2400" b="1" dirty="0">
                <a:latin typeface="+mn-lt"/>
              </a:rPr>
              <a:t>h</a:t>
            </a:r>
            <a:r>
              <a:rPr lang="en-US" altLang="zh-CN" sz="2400" b="1" dirty="0">
                <a:latin typeface="+mn-lt"/>
                <a:sym typeface="Symbol" panose="05050102010706020507" pitchFamily="18" charset="2"/>
              </a:rPr>
              <a:t></a:t>
            </a:r>
            <a:r>
              <a:rPr lang="en-US" altLang="zh-CN" sz="2400" b="1" dirty="0" err="1">
                <a:latin typeface="+mn-lt"/>
                <a:sym typeface="Symbol" panose="05050102010706020507" pitchFamily="18" charset="2"/>
              </a:rPr>
              <a:t>Eg</a:t>
            </a:r>
            <a:r>
              <a:rPr lang="en-US" altLang="zh-CN" sz="2400" b="1" dirty="0">
                <a:latin typeface="+mn-lt"/>
                <a:sym typeface="Symbol" panose="05050102010706020507" pitchFamily="18" charset="2"/>
              </a:rPr>
              <a:t>, </a:t>
            </a:r>
            <a:r>
              <a:rPr lang="zh-CN" altLang="en-US" sz="2400" b="1" dirty="0">
                <a:latin typeface="+mn-lt"/>
                <a:sym typeface="Symbol" panose="05050102010706020507" pitchFamily="18" charset="2"/>
              </a:rPr>
              <a:t>吸收光子能量，电子被激发到导带，产生电子</a:t>
            </a:r>
            <a:r>
              <a:rPr lang="en-US" altLang="zh-CN" sz="2400" b="1" dirty="0">
                <a:latin typeface="+mn-lt"/>
                <a:sym typeface="Symbol" panose="05050102010706020507" pitchFamily="18" charset="2"/>
              </a:rPr>
              <a:t>-</a:t>
            </a:r>
            <a:r>
              <a:rPr lang="zh-CN" altLang="en-US" sz="2400" b="1" dirty="0">
                <a:latin typeface="+mn-lt"/>
                <a:sym typeface="Symbol" panose="05050102010706020507" pitchFamily="18" charset="2"/>
              </a:rPr>
              <a:t>空穴对。即产生非平衡载流子</a:t>
            </a:r>
            <a:r>
              <a:rPr lang="en-US" altLang="zh-CN" sz="2400" b="1" dirty="0">
                <a:latin typeface="+mn-lt"/>
                <a:sym typeface="Symbol" panose="05050102010706020507" pitchFamily="18" charset="2"/>
              </a:rPr>
              <a:t>n</a:t>
            </a:r>
            <a:r>
              <a:rPr lang="zh-CN" altLang="en-US" sz="2400" b="1" dirty="0">
                <a:latin typeface="+mn-lt"/>
                <a:sym typeface="Symbol" panose="05050102010706020507" pitchFamily="18" charset="2"/>
              </a:rPr>
              <a:t>、</a:t>
            </a:r>
            <a:r>
              <a:rPr lang="en-US" altLang="zh-CN" sz="2400" b="1" dirty="0">
                <a:latin typeface="+mn-lt"/>
                <a:sym typeface="Symbol" panose="05050102010706020507" pitchFamily="18" charset="2"/>
              </a:rPr>
              <a:t>p</a:t>
            </a:r>
            <a:r>
              <a:rPr lang="zh-CN" altLang="en-US" sz="2400" b="1" dirty="0">
                <a:latin typeface="+mn-lt"/>
                <a:sym typeface="Symbol" panose="05050102010706020507" pitchFamily="18" charset="2"/>
              </a:rPr>
              <a:t>，</a:t>
            </a:r>
            <a:r>
              <a:rPr lang="en-US" altLang="zh-CN" sz="2400" b="1" dirty="0">
                <a:latin typeface="+mn-lt"/>
                <a:sym typeface="Symbol" panose="05050102010706020507" pitchFamily="18" charset="2"/>
              </a:rPr>
              <a:t>n</a:t>
            </a:r>
            <a:r>
              <a:rPr lang="zh-CN" altLang="en-US" sz="2400" b="1" dirty="0">
                <a:latin typeface="+mn-lt"/>
                <a:sym typeface="Symbol" panose="05050102010706020507" pitchFamily="18" charset="2"/>
              </a:rPr>
              <a:t>称为</a:t>
            </a:r>
            <a:r>
              <a:rPr lang="zh-CN" altLang="en-US" sz="2400" b="1" dirty="0">
                <a:solidFill>
                  <a:schemeClr val="tx2"/>
                </a:solidFill>
                <a:latin typeface="+mn-lt"/>
                <a:sym typeface="Symbol" panose="05050102010706020507" pitchFamily="18" charset="2"/>
              </a:rPr>
              <a:t>非平衡多子</a:t>
            </a:r>
            <a:r>
              <a:rPr lang="zh-CN" altLang="en-US" sz="2400" b="1" dirty="0">
                <a:latin typeface="+mn-lt"/>
                <a:sym typeface="Symbol" panose="05050102010706020507" pitchFamily="18" charset="2"/>
              </a:rPr>
              <a:t>， </a:t>
            </a:r>
            <a:r>
              <a:rPr lang="en-US" altLang="zh-CN" sz="2400" b="1" dirty="0">
                <a:latin typeface="+mn-lt"/>
                <a:sym typeface="Symbol" panose="05050102010706020507" pitchFamily="18" charset="2"/>
              </a:rPr>
              <a:t>p</a:t>
            </a:r>
            <a:r>
              <a:rPr lang="zh-CN" altLang="en-US" sz="2400" b="1" dirty="0">
                <a:latin typeface="+mn-lt"/>
                <a:sym typeface="Symbol" panose="05050102010706020507" pitchFamily="18" charset="2"/>
              </a:rPr>
              <a:t>称为</a:t>
            </a:r>
            <a:r>
              <a:rPr lang="zh-CN" altLang="en-US" sz="2400" b="1" dirty="0">
                <a:solidFill>
                  <a:schemeClr val="tx2"/>
                </a:solidFill>
                <a:latin typeface="+mn-lt"/>
                <a:sym typeface="Symbol" panose="05050102010706020507" pitchFamily="18" charset="2"/>
              </a:rPr>
              <a:t>非平衡少子</a:t>
            </a:r>
            <a:r>
              <a:rPr lang="zh-CN" altLang="en-US" sz="2400" b="1" dirty="0">
                <a:latin typeface="+mn-lt"/>
                <a:sym typeface="Symbol" panose="05050102010706020507" pitchFamily="18" charset="2"/>
              </a:rPr>
              <a:t>。 </a:t>
            </a:r>
            <a:r>
              <a:rPr lang="en-US" altLang="zh-CN" sz="2400" b="1" dirty="0">
                <a:latin typeface="+mn-lt"/>
              </a:rPr>
              <a:t>p</a:t>
            </a:r>
            <a:r>
              <a:rPr lang="zh-CN" altLang="en-US" sz="2400" b="1" dirty="0">
                <a:latin typeface="+mn-lt"/>
              </a:rPr>
              <a:t>型半导体刚好相反。</a:t>
            </a:r>
          </a:p>
        </p:txBody>
      </p:sp>
      <p:sp>
        <p:nvSpPr>
          <p:cNvPr id="197638" name="Rectangle 6">
            <a:extLst>
              <a:ext uri="{FF2B5EF4-FFF2-40B4-BE49-F238E27FC236}">
                <a16:creationId xmlns:a16="http://schemas.microsoft.com/office/drawing/2014/main" id="{2AB15E21-EC1B-4CB5-AD0F-D48C056E6CC7}"/>
              </a:ext>
            </a:extLst>
          </p:cNvPr>
          <p:cNvSpPr>
            <a:spLocks noChangeArrowheads="1"/>
          </p:cNvSpPr>
          <p:nvPr/>
        </p:nvSpPr>
        <p:spPr bwMode="auto">
          <a:xfrm>
            <a:off x="395288" y="5153025"/>
            <a:ext cx="82280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b="1" dirty="0">
                <a:solidFill>
                  <a:schemeClr val="tx2"/>
                </a:solidFill>
                <a:latin typeface="+mn-lt"/>
              </a:rPr>
              <a:t>应用光照产生非平衡载流子的方法，称为光注入。光注入时</a:t>
            </a:r>
          </a:p>
          <a:p>
            <a:pPr eaLnBrk="1" hangingPunct="1"/>
            <a:r>
              <a:rPr lang="zh-CN" altLang="en-US" sz="2400" b="1" dirty="0">
                <a:latin typeface="+mn-lt"/>
                <a:sym typeface="Symbol" panose="05050102010706020507" pitchFamily="18" charset="2"/>
              </a:rPr>
              <a:t>                      </a:t>
            </a:r>
            <a:r>
              <a:rPr lang="en-US" altLang="zh-CN" sz="2400" b="1" dirty="0">
                <a:latin typeface="+mn-lt"/>
                <a:sym typeface="Symbol" panose="05050102010706020507" pitchFamily="18" charset="2"/>
              </a:rPr>
              <a:t>n=p</a:t>
            </a:r>
          </a:p>
        </p:txBody>
      </p:sp>
      <p:sp>
        <p:nvSpPr>
          <p:cNvPr id="5125" name="Text Box 4">
            <a:extLst>
              <a:ext uri="{FF2B5EF4-FFF2-40B4-BE49-F238E27FC236}">
                <a16:creationId xmlns:a16="http://schemas.microsoft.com/office/drawing/2014/main" id="{1A8E45DE-8850-4D99-B68F-988157BAC9CD}"/>
              </a:ext>
            </a:extLst>
          </p:cNvPr>
          <p:cNvSpPr txBox="1">
            <a:spLocks noChangeArrowheads="1"/>
          </p:cNvSpPr>
          <p:nvPr/>
        </p:nvSpPr>
        <p:spPr bwMode="auto">
          <a:xfrm>
            <a:off x="285750" y="6132513"/>
            <a:ext cx="698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b="1">
                <a:latin typeface="+mn-lt"/>
              </a:rPr>
              <a:t>非平衡载流子的</a:t>
            </a:r>
            <a:r>
              <a:rPr lang="zh-CN" altLang="en-US" sz="2400" b="1">
                <a:solidFill>
                  <a:schemeClr val="tx2"/>
                </a:solidFill>
                <a:latin typeface="+mn-lt"/>
              </a:rPr>
              <a:t>电注入</a:t>
            </a:r>
            <a:r>
              <a:rPr lang="zh-CN" altLang="en-US" sz="2400" b="1">
                <a:latin typeface="+mn-lt"/>
              </a:rPr>
              <a:t>：给</a:t>
            </a:r>
            <a:r>
              <a:rPr lang="en-US" altLang="zh-CN" sz="2400" b="1">
                <a:latin typeface="+mn-lt"/>
              </a:rPr>
              <a:t>pn</a:t>
            </a:r>
            <a:r>
              <a:rPr lang="zh-CN" altLang="en-US" sz="2400" b="1">
                <a:latin typeface="+mn-lt"/>
              </a:rPr>
              <a:t>结加正向电场。</a:t>
            </a:r>
          </a:p>
        </p:txBody>
      </p:sp>
    </p:spTree>
    <p:extLst>
      <p:ext uri="{BB962C8B-B14F-4D97-AF65-F5344CB8AC3E}">
        <p14:creationId xmlns:p14="http://schemas.microsoft.com/office/powerpoint/2010/main" val="4033512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9A2F520B-C28A-4E97-8A8F-721ABA6A3B71}"/>
              </a:ext>
            </a:extLst>
          </p:cNvPr>
          <p:cNvSpPr>
            <a:spLocks noGrp="1" noChangeArrowheads="1"/>
          </p:cNvSpPr>
          <p:nvPr>
            <p:ph type="title"/>
          </p:nvPr>
        </p:nvSpPr>
        <p:spPr>
          <a:xfrm>
            <a:off x="520014" y="98526"/>
            <a:ext cx="7886700" cy="1325563"/>
          </a:xfrm>
        </p:spPr>
        <p:txBody>
          <a:bodyPr/>
          <a:lstStyle/>
          <a:p>
            <a:r>
              <a:rPr lang="en-US" altLang="zh-CN" sz="3200" dirty="0"/>
              <a:t>1.7.2 </a:t>
            </a:r>
            <a:r>
              <a:rPr lang="zh-CN" altLang="en-US" sz="3200" dirty="0"/>
              <a:t>根据相应的边界条件确定△</a:t>
            </a:r>
            <a:r>
              <a:rPr lang="en-US" altLang="zh-CN" sz="3200" dirty="0"/>
              <a:t>p(x)</a:t>
            </a:r>
            <a:r>
              <a:rPr lang="zh-CN" altLang="en-US" sz="3200" dirty="0"/>
              <a:t>的特解</a:t>
            </a:r>
          </a:p>
        </p:txBody>
      </p:sp>
      <p:sp>
        <p:nvSpPr>
          <p:cNvPr id="159747" name="Rectangle 3">
            <a:extLst>
              <a:ext uri="{FF2B5EF4-FFF2-40B4-BE49-F238E27FC236}">
                <a16:creationId xmlns:a16="http://schemas.microsoft.com/office/drawing/2014/main" id="{DD495883-A5D3-4279-9683-3D6657929C8F}"/>
              </a:ext>
            </a:extLst>
          </p:cNvPr>
          <p:cNvSpPr>
            <a:spLocks noGrp="1" noChangeArrowheads="1"/>
          </p:cNvSpPr>
          <p:nvPr>
            <p:ph idx="1"/>
          </p:nvPr>
        </p:nvSpPr>
        <p:spPr>
          <a:xfrm>
            <a:off x="604990" y="1846018"/>
            <a:ext cx="7772400" cy="4611687"/>
          </a:xfrm>
        </p:spPr>
        <p:txBody>
          <a:bodyPr/>
          <a:lstStyle/>
          <a:p>
            <a:pPr marL="609600" indent="-609600">
              <a:buFont typeface="Wingdings" panose="05000000000000000000" pitchFamily="2" charset="2"/>
              <a:buNone/>
            </a:pPr>
            <a:r>
              <a:rPr lang="en-US" altLang="zh-CN" sz="2400"/>
              <a:t>1. </a:t>
            </a:r>
            <a:r>
              <a:rPr lang="zh-CN" altLang="en-US" sz="2400"/>
              <a:t>样品足够厚 </a:t>
            </a:r>
          </a:p>
          <a:p>
            <a:pPr marL="609600" indent="-609600">
              <a:buFont typeface="Wingdings" panose="05000000000000000000" pitchFamily="2" charset="2"/>
              <a:buNone/>
            </a:pPr>
            <a:r>
              <a:rPr lang="zh-CN" altLang="en-US" sz="1600">
                <a:latin typeface="宋体" panose="02010600030101010101" pitchFamily="2" charset="-122"/>
              </a:rPr>
              <a:t>边界条件为</a:t>
            </a:r>
          </a:p>
          <a:p>
            <a:pPr marL="609600" indent="-609600">
              <a:buFont typeface="Wingdings" panose="05000000000000000000" pitchFamily="2" charset="2"/>
              <a:buNone/>
            </a:pPr>
            <a:endParaRPr lang="zh-CN" altLang="en-US" sz="1600">
              <a:latin typeface="宋体" panose="02010600030101010101" pitchFamily="2" charset="-122"/>
            </a:endParaRPr>
          </a:p>
          <a:p>
            <a:pPr marL="609600" indent="-609600">
              <a:buFont typeface="Wingdings" panose="05000000000000000000" pitchFamily="2" charset="2"/>
              <a:buNone/>
            </a:pPr>
            <a:endParaRPr lang="zh-CN" altLang="en-US" sz="1600">
              <a:latin typeface="宋体" panose="02010600030101010101" pitchFamily="2" charset="-122"/>
            </a:endParaRPr>
          </a:p>
          <a:p>
            <a:pPr marL="609600" indent="-609600">
              <a:buFont typeface="Wingdings" panose="05000000000000000000" pitchFamily="2" charset="2"/>
              <a:buNone/>
            </a:pPr>
            <a:r>
              <a:rPr lang="zh-CN" altLang="en-US" sz="1600">
                <a:latin typeface="宋体" panose="02010600030101010101" pitchFamily="2" charset="-122"/>
              </a:rPr>
              <a:t>常数</a:t>
            </a:r>
            <a:r>
              <a:rPr lang="en-US" altLang="zh-CN" sz="1600">
                <a:latin typeface="宋体" panose="02010600030101010101" pitchFamily="2" charset="-122"/>
              </a:rPr>
              <a:t>A</a:t>
            </a:r>
            <a:r>
              <a:rPr lang="zh-CN" altLang="en-US" sz="1600">
                <a:latin typeface="宋体" panose="02010600030101010101" pitchFamily="2" charset="-122"/>
              </a:rPr>
              <a:t>与</a:t>
            </a:r>
            <a:r>
              <a:rPr lang="en-US" altLang="zh-CN" sz="1600">
                <a:latin typeface="宋体" panose="02010600030101010101" pitchFamily="2" charset="-122"/>
              </a:rPr>
              <a:t>B</a:t>
            </a:r>
            <a:r>
              <a:rPr lang="zh-CN" altLang="en-US" sz="1600">
                <a:latin typeface="宋体" panose="02010600030101010101" pitchFamily="2" charset="-122"/>
              </a:rPr>
              <a:t>：</a:t>
            </a:r>
          </a:p>
          <a:p>
            <a:pPr marL="609600" indent="-609600">
              <a:buFont typeface="Wingdings" panose="05000000000000000000" pitchFamily="2" charset="2"/>
              <a:buNone/>
            </a:pPr>
            <a:endParaRPr lang="zh-CN" altLang="en-US" sz="1600">
              <a:latin typeface="宋体" panose="02010600030101010101" pitchFamily="2" charset="-122"/>
            </a:endParaRPr>
          </a:p>
          <a:p>
            <a:pPr marL="609600" indent="-609600">
              <a:buFont typeface="Wingdings" panose="05000000000000000000" pitchFamily="2" charset="2"/>
              <a:buNone/>
            </a:pPr>
            <a:endParaRPr lang="zh-CN" altLang="en-US" sz="1600">
              <a:latin typeface="宋体" panose="02010600030101010101" pitchFamily="2" charset="-122"/>
            </a:endParaRPr>
          </a:p>
          <a:p>
            <a:pPr marL="609600" indent="-609600">
              <a:buFont typeface="Wingdings" panose="05000000000000000000" pitchFamily="2" charset="2"/>
              <a:buNone/>
            </a:pPr>
            <a:r>
              <a:rPr lang="zh-CN" altLang="en-US" sz="1600">
                <a:latin typeface="宋体" panose="02010600030101010101" pitchFamily="2" charset="-122"/>
              </a:rPr>
              <a:t>特解为： </a:t>
            </a:r>
          </a:p>
          <a:p>
            <a:pPr marL="609600" indent="-609600">
              <a:buFont typeface="Wingdings" panose="05000000000000000000" pitchFamily="2" charset="2"/>
              <a:buNone/>
            </a:pPr>
            <a:endParaRPr lang="zh-CN" altLang="en-US" sz="1600">
              <a:latin typeface="宋体" panose="02010600030101010101" pitchFamily="2" charset="-122"/>
            </a:endParaRPr>
          </a:p>
          <a:p>
            <a:pPr marL="609600" indent="-609600">
              <a:buFont typeface="Wingdings" panose="05000000000000000000" pitchFamily="2" charset="2"/>
              <a:buNone/>
            </a:pPr>
            <a:endParaRPr lang="zh-CN" altLang="en-US" sz="1600">
              <a:latin typeface="宋体" panose="02010600030101010101" pitchFamily="2" charset="-122"/>
            </a:endParaRPr>
          </a:p>
          <a:p>
            <a:pPr marL="609600" indent="-609600">
              <a:buFont typeface="Wingdings" panose="05000000000000000000" pitchFamily="2" charset="2"/>
              <a:buNone/>
            </a:pPr>
            <a:r>
              <a:rPr lang="zh-CN" altLang="en-US" sz="1600">
                <a:latin typeface="宋体" panose="02010600030101010101" pitchFamily="2" charset="-122"/>
              </a:rPr>
              <a:t>扩散流密度式为 </a:t>
            </a:r>
          </a:p>
        </p:txBody>
      </p:sp>
      <p:sp>
        <p:nvSpPr>
          <p:cNvPr id="159749" name="Rectangle 5">
            <a:extLst>
              <a:ext uri="{FF2B5EF4-FFF2-40B4-BE49-F238E27FC236}">
                <a16:creationId xmlns:a16="http://schemas.microsoft.com/office/drawing/2014/main" id="{8F729AA2-A4BD-4E51-8584-7199B355CD89}"/>
              </a:ext>
            </a:extLst>
          </p:cNvPr>
          <p:cNvSpPr>
            <a:spLocks noChangeArrowheads="1"/>
          </p:cNvSpPr>
          <p:nvPr/>
        </p:nvSpPr>
        <p:spPr bwMode="auto">
          <a:xfrm>
            <a:off x="384810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9751" name="Rectangle 7">
            <a:extLst>
              <a:ext uri="{FF2B5EF4-FFF2-40B4-BE49-F238E27FC236}">
                <a16:creationId xmlns:a16="http://schemas.microsoft.com/office/drawing/2014/main" id="{ADD8DEF6-1104-48C2-9135-1F6D975BD35F}"/>
              </a:ext>
            </a:extLst>
          </p:cNvPr>
          <p:cNvSpPr>
            <a:spLocks noChangeArrowheads="1"/>
          </p:cNvSpPr>
          <p:nvPr/>
        </p:nvSpPr>
        <p:spPr bwMode="auto">
          <a:xfrm>
            <a:off x="384810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59750" name="Object 6">
            <a:extLst>
              <a:ext uri="{FF2B5EF4-FFF2-40B4-BE49-F238E27FC236}">
                <a16:creationId xmlns:a16="http://schemas.microsoft.com/office/drawing/2014/main" id="{B97E61C5-EB4B-4CED-B636-91CCCD11557A}"/>
              </a:ext>
            </a:extLst>
          </p:cNvPr>
          <p:cNvGraphicFramePr>
            <a:graphicFrameLocks noChangeAspect="1"/>
          </p:cNvGraphicFramePr>
          <p:nvPr>
            <p:extLst>
              <p:ext uri="{D42A27DB-BD31-4B8C-83A1-F6EECF244321}">
                <p14:modId xmlns:p14="http://schemas.microsoft.com/office/powerpoint/2010/main" val="2211810327"/>
              </p:ext>
            </p:extLst>
          </p:nvPr>
        </p:nvGraphicFramePr>
        <p:xfrm>
          <a:off x="2773362" y="2121694"/>
          <a:ext cx="2682875" cy="709613"/>
        </p:xfrm>
        <a:graphic>
          <a:graphicData uri="http://schemas.openxmlformats.org/presentationml/2006/ole">
            <mc:AlternateContent xmlns:mc="http://schemas.openxmlformats.org/markup-compatibility/2006">
              <mc:Choice xmlns:v="urn:schemas-microsoft-com:vml" Requires="v">
                <p:oleObj spid="_x0000_s173275" name="Equation" r:id="rId3" imgW="1384200" imgH="482400" progId="Equation.DSMT4">
                  <p:embed/>
                </p:oleObj>
              </mc:Choice>
              <mc:Fallback>
                <p:oleObj name="Equation" r:id="rId3" imgW="1384200" imgH="4824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2" y="2121694"/>
                        <a:ext cx="2682875"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53" name="Rectangle 9">
            <a:extLst>
              <a:ext uri="{FF2B5EF4-FFF2-40B4-BE49-F238E27FC236}">
                <a16:creationId xmlns:a16="http://schemas.microsoft.com/office/drawing/2014/main" id="{BD37B5EA-D4F7-4594-845D-572E7029F75B}"/>
              </a:ext>
            </a:extLst>
          </p:cNvPr>
          <p:cNvSpPr>
            <a:spLocks noChangeArrowheads="1"/>
          </p:cNvSpPr>
          <p:nvPr/>
        </p:nvSpPr>
        <p:spPr bwMode="auto">
          <a:xfrm>
            <a:off x="3852863"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9755" name="Rectangle 11">
            <a:extLst>
              <a:ext uri="{FF2B5EF4-FFF2-40B4-BE49-F238E27FC236}">
                <a16:creationId xmlns:a16="http://schemas.microsoft.com/office/drawing/2014/main" id="{112F0295-7A9D-43D2-AC55-2A208D921C58}"/>
              </a:ext>
            </a:extLst>
          </p:cNvPr>
          <p:cNvSpPr>
            <a:spLocks noChangeArrowheads="1"/>
          </p:cNvSpPr>
          <p:nvPr/>
        </p:nvSpPr>
        <p:spPr bwMode="auto">
          <a:xfrm>
            <a:off x="3852863"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9757" name="Rectangle 13">
            <a:extLst>
              <a:ext uri="{FF2B5EF4-FFF2-40B4-BE49-F238E27FC236}">
                <a16:creationId xmlns:a16="http://schemas.microsoft.com/office/drawing/2014/main" id="{322655CE-0D50-4CE3-BF0C-856DFC2DAE18}"/>
              </a:ext>
            </a:extLst>
          </p:cNvPr>
          <p:cNvSpPr>
            <a:spLocks noChangeArrowheads="1"/>
          </p:cNvSpPr>
          <p:nvPr/>
        </p:nvSpPr>
        <p:spPr bwMode="auto">
          <a:xfrm>
            <a:off x="3957638"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9759" name="Rectangle 15">
            <a:extLst>
              <a:ext uri="{FF2B5EF4-FFF2-40B4-BE49-F238E27FC236}">
                <a16:creationId xmlns:a16="http://schemas.microsoft.com/office/drawing/2014/main" id="{768F78AD-A464-4C74-9C82-49CDE3AF1AF0}"/>
              </a:ext>
            </a:extLst>
          </p:cNvPr>
          <p:cNvSpPr>
            <a:spLocks noChangeArrowheads="1"/>
          </p:cNvSpPr>
          <p:nvPr/>
        </p:nvSpPr>
        <p:spPr bwMode="auto">
          <a:xfrm>
            <a:off x="3957638"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9761" name="Rectangle 17">
            <a:extLst>
              <a:ext uri="{FF2B5EF4-FFF2-40B4-BE49-F238E27FC236}">
                <a16:creationId xmlns:a16="http://schemas.microsoft.com/office/drawing/2014/main" id="{EED20A4C-FC7E-4C10-9947-21D72505371C}"/>
              </a:ext>
            </a:extLst>
          </p:cNvPr>
          <p:cNvSpPr>
            <a:spLocks noChangeArrowheads="1"/>
          </p:cNvSpPr>
          <p:nvPr/>
        </p:nvSpPr>
        <p:spPr bwMode="auto">
          <a:xfrm>
            <a:off x="4005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9763" name="Rectangle 19">
            <a:extLst>
              <a:ext uri="{FF2B5EF4-FFF2-40B4-BE49-F238E27FC236}">
                <a16:creationId xmlns:a16="http://schemas.microsoft.com/office/drawing/2014/main" id="{B4DD381A-DC4E-4A89-8B52-99E72A3F281A}"/>
              </a:ext>
            </a:extLst>
          </p:cNvPr>
          <p:cNvSpPr>
            <a:spLocks noChangeArrowheads="1"/>
          </p:cNvSpPr>
          <p:nvPr/>
        </p:nvSpPr>
        <p:spPr bwMode="auto">
          <a:xfrm>
            <a:off x="4005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9769" name="Rectangle 25">
            <a:extLst>
              <a:ext uri="{FF2B5EF4-FFF2-40B4-BE49-F238E27FC236}">
                <a16:creationId xmlns:a16="http://schemas.microsoft.com/office/drawing/2014/main" id="{D3B0611D-C7BF-4DE7-B06F-DF6B43644EFC}"/>
              </a:ext>
            </a:extLst>
          </p:cNvPr>
          <p:cNvSpPr>
            <a:spLocks noChangeArrowheads="1"/>
          </p:cNvSpPr>
          <p:nvPr/>
        </p:nvSpPr>
        <p:spPr bwMode="auto">
          <a:xfrm>
            <a:off x="4195763"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59768" name="Object 24">
            <a:extLst>
              <a:ext uri="{FF2B5EF4-FFF2-40B4-BE49-F238E27FC236}">
                <a16:creationId xmlns:a16="http://schemas.microsoft.com/office/drawing/2014/main" id="{B1308641-AC62-4E6F-9EA7-A234F7E36FDD}"/>
              </a:ext>
            </a:extLst>
          </p:cNvPr>
          <p:cNvGraphicFramePr>
            <a:graphicFrameLocks noChangeAspect="1"/>
          </p:cNvGraphicFramePr>
          <p:nvPr>
            <p:extLst>
              <p:ext uri="{D42A27DB-BD31-4B8C-83A1-F6EECF244321}">
                <p14:modId xmlns:p14="http://schemas.microsoft.com/office/powerpoint/2010/main" val="3685670864"/>
              </p:ext>
            </p:extLst>
          </p:nvPr>
        </p:nvGraphicFramePr>
        <p:xfrm>
          <a:off x="2609850" y="3200400"/>
          <a:ext cx="1066800" cy="635000"/>
        </p:xfrm>
        <a:graphic>
          <a:graphicData uri="http://schemas.openxmlformats.org/presentationml/2006/ole">
            <mc:AlternateContent xmlns:mc="http://schemas.openxmlformats.org/markup-compatibility/2006">
              <mc:Choice xmlns:v="urn:schemas-microsoft-com:vml" Requires="v">
                <p:oleObj spid="_x0000_s173276" r:id="rId5" imgW="1714500" imgH="1028700" progId="Equation.DSMT4">
                  <p:embed/>
                </p:oleObj>
              </mc:Choice>
              <mc:Fallback>
                <p:oleObj r:id="rId5" imgW="1714500" imgH="1028700" progId="Equation.DSMT4">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9850" y="3200400"/>
                        <a:ext cx="10668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71" name="Rectangle 27">
            <a:extLst>
              <a:ext uri="{FF2B5EF4-FFF2-40B4-BE49-F238E27FC236}">
                <a16:creationId xmlns:a16="http://schemas.microsoft.com/office/drawing/2014/main" id="{E6350B35-08FA-4F9A-9117-108A4F9532A8}"/>
              </a:ext>
            </a:extLst>
          </p:cNvPr>
          <p:cNvSpPr>
            <a:spLocks noChangeArrowheads="1"/>
          </p:cNvSpPr>
          <p:nvPr/>
        </p:nvSpPr>
        <p:spPr bwMode="auto">
          <a:xfrm>
            <a:off x="3981450"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9773" name="Rectangle 29">
            <a:extLst>
              <a:ext uri="{FF2B5EF4-FFF2-40B4-BE49-F238E27FC236}">
                <a16:creationId xmlns:a16="http://schemas.microsoft.com/office/drawing/2014/main" id="{1D5AD467-630A-4CF0-AA19-CEAE77526165}"/>
              </a:ext>
            </a:extLst>
          </p:cNvPr>
          <p:cNvSpPr>
            <a:spLocks noChangeArrowheads="1"/>
          </p:cNvSpPr>
          <p:nvPr/>
        </p:nvSpPr>
        <p:spPr bwMode="auto">
          <a:xfrm>
            <a:off x="3981450"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59772" name="Object 28">
            <a:extLst>
              <a:ext uri="{FF2B5EF4-FFF2-40B4-BE49-F238E27FC236}">
                <a16:creationId xmlns:a16="http://schemas.microsoft.com/office/drawing/2014/main" id="{B56B9BFA-36C0-4966-A12F-384381871EE7}"/>
              </a:ext>
            </a:extLst>
          </p:cNvPr>
          <p:cNvGraphicFramePr>
            <a:graphicFrameLocks noChangeAspect="1"/>
          </p:cNvGraphicFramePr>
          <p:nvPr>
            <p:extLst>
              <p:ext uri="{D42A27DB-BD31-4B8C-83A1-F6EECF244321}">
                <p14:modId xmlns:p14="http://schemas.microsoft.com/office/powerpoint/2010/main" val="4199075432"/>
              </p:ext>
            </p:extLst>
          </p:nvPr>
        </p:nvGraphicFramePr>
        <p:xfrm>
          <a:off x="2574608" y="4226516"/>
          <a:ext cx="1965325" cy="417512"/>
        </p:xfrm>
        <a:graphic>
          <a:graphicData uri="http://schemas.openxmlformats.org/presentationml/2006/ole">
            <mc:AlternateContent xmlns:mc="http://schemas.openxmlformats.org/markup-compatibility/2006">
              <mc:Choice xmlns:v="urn:schemas-microsoft-com:vml" Requires="v">
                <p:oleObj spid="_x0000_s173277" name="Equation" r:id="rId7" imgW="1282680" imgH="266400" progId="Equation.DSMT4">
                  <p:embed/>
                </p:oleObj>
              </mc:Choice>
              <mc:Fallback>
                <p:oleObj name="Equation" r:id="rId7" imgW="1282680" imgH="266400" progId="Equation.DSMT4">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4608" y="4226516"/>
                        <a:ext cx="1965325"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9775" name="Object 31">
            <a:extLst>
              <a:ext uri="{FF2B5EF4-FFF2-40B4-BE49-F238E27FC236}">
                <a16:creationId xmlns:a16="http://schemas.microsoft.com/office/drawing/2014/main" id="{37218DDD-A0C7-4680-8816-43901914A155}"/>
              </a:ext>
            </a:extLst>
          </p:cNvPr>
          <p:cNvGraphicFramePr>
            <a:graphicFrameLocks noChangeAspect="1"/>
          </p:cNvGraphicFramePr>
          <p:nvPr>
            <p:extLst>
              <p:ext uri="{D42A27DB-BD31-4B8C-83A1-F6EECF244321}">
                <p14:modId xmlns:p14="http://schemas.microsoft.com/office/powerpoint/2010/main" val="1135107956"/>
              </p:ext>
            </p:extLst>
          </p:nvPr>
        </p:nvGraphicFramePr>
        <p:xfrm>
          <a:off x="2414269" y="5309226"/>
          <a:ext cx="3175819" cy="729998"/>
        </p:xfrm>
        <a:graphic>
          <a:graphicData uri="http://schemas.openxmlformats.org/presentationml/2006/ole">
            <mc:AlternateContent xmlns:mc="http://schemas.openxmlformats.org/markup-compatibility/2006">
              <mc:Choice xmlns:v="urn:schemas-microsoft-com:vml" Requires="v">
                <p:oleObj spid="_x0000_s173278" name="Equation" r:id="rId9" imgW="2044440" imgH="469800" progId="Equation.DSMT4">
                  <p:embed/>
                </p:oleObj>
              </mc:Choice>
              <mc:Fallback>
                <p:oleObj name="Equation" r:id="rId9" imgW="2044440" imgH="469800" progId="Equation.DSMT4">
                  <p:embed/>
                  <p:pic>
                    <p:nvPicPr>
                      <p:cNvPr id="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4269" y="5309226"/>
                        <a:ext cx="3175819" cy="729998"/>
                      </a:xfrm>
                      <a:prstGeom prst="rect">
                        <a:avLst/>
                      </a:prstGeom>
                      <a:noFill/>
                      <a:ln>
                        <a:noFill/>
                      </a:ln>
                      <a:effectLst/>
                    </p:spPr>
                  </p:pic>
                </p:oleObj>
              </mc:Fallback>
            </mc:AlternateContent>
          </a:graphicData>
        </a:graphic>
      </p:graphicFrame>
      <p:sp>
        <p:nvSpPr>
          <p:cNvPr id="2" name="矩形 1">
            <a:extLst>
              <a:ext uri="{FF2B5EF4-FFF2-40B4-BE49-F238E27FC236}">
                <a16:creationId xmlns:a16="http://schemas.microsoft.com/office/drawing/2014/main" id="{7E78CEEA-0F93-4C21-959E-67D930191877}"/>
              </a:ext>
            </a:extLst>
          </p:cNvPr>
          <p:cNvSpPr/>
          <p:nvPr/>
        </p:nvSpPr>
        <p:spPr>
          <a:xfrm>
            <a:off x="2631287" y="1826662"/>
            <a:ext cx="3206327" cy="369332"/>
          </a:xfrm>
          <a:prstGeom prst="rect">
            <a:avLst/>
          </a:prstGeom>
        </p:spPr>
        <p:txBody>
          <a:bodyPr wrap="none">
            <a:spAutoFit/>
          </a:bodyPr>
          <a:lstStyle/>
          <a:p>
            <a:pPr>
              <a:spcBef>
                <a:spcPct val="50000"/>
              </a:spcBef>
            </a:pPr>
            <a:r>
              <a:rPr lang="zh-CN" altLang="en-US" b="1" dirty="0"/>
              <a:t>载流子未到达另一端就已消失</a:t>
            </a:r>
          </a:p>
        </p:txBody>
      </p:sp>
      <p:graphicFrame>
        <p:nvGraphicFramePr>
          <p:cNvPr id="20" name="Object 11">
            <a:extLst>
              <a:ext uri="{FF2B5EF4-FFF2-40B4-BE49-F238E27FC236}">
                <a16:creationId xmlns:a16="http://schemas.microsoft.com/office/drawing/2014/main" id="{0E494406-1D58-4360-A964-5EB0B52FD086}"/>
              </a:ext>
            </a:extLst>
          </p:cNvPr>
          <p:cNvGraphicFramePr>
            <a:graphicFrameLocks noChangeAspect="1"/>
          </p:cNvGraphicFramePr>
          <p:nvPr>
            <p:extLst>
              <p:ext uri="{D42A27DB-BD31-4B8C-83A1-F6EECF244321}">
                <p14:modId xmlns:p14="http://schemas.microsoft.com/office/powerpoint/2010/main" val="3108182425"/>
              </p:ext>
            </p:extLst>
          </p:nvPr>
        </p:nvGraphicFramePr>
        <p:xfrm>
          <a:off x="737286" y="1079755"/>
          <a:ext cx="3671888" cy="606425"/>
        </p:xfrm>
        <a:graphic>
          <a:graphicData uri="http://schemas.openxmlformats.org/presentationml/2006/ole">
            <mc:AlternateContent xmlns:mc="http://schemas.openxmlformats.org/markup-compatibility/2006">
              <mc:Choice xmlns:v="urn:schemas-microsoft-com:vml" Requires="v">
                <p:oleObj spid="_x0000_s173279" name="Equation" r:id="rId11" imgW="1460160" imgH="241200" progId="Equation.DSMT4">
                  <p:embed/>
                </p:oleObj>
              </mc:Choice>
              <mc:Fallback>
                <p:oleObj name="Equation" r:id="rId11" imgW="1460160" imgH="241200" progId="Equation.DSMT4">
                  <p:embed/>
                  <p:pic>
                    <p:nvPicPr>
                      <p:cNvPr id="156683" name="Object 11">
                        <a:extLst>
                          <a:ext uri="{FF2B5EF4-FFF2-40B4-BE49-F238E27FC236}">
                            <a16:creationId xmlns:a16="http://schemas.microsoft.com/office/drawing/2014/main" id="{5E9570B3-49C4-44A2-B0D7-EA64F63F25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286" y="1079755"/>
                        <a:ext cx="3671888"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图片 2">
            <a:extLst>
              <a:ext uri="{FF2B5EF4-FFF2-40B4-BE49-F238E27FC236}">
                <a16:creationId xmlns:a16="http://schemas.microsoft.com/office/drawing/2014/main" id="{E91EA5E3-C22C-4A5D-B87A-B3AD94E0A7EB}"/>
              </a:ext>
            </a:extLst>
          </p:cNvPr>
          <p:cNvPicPr>
            <a:picLocks noChangeAspect="1"/>
          </p:cNvPicPr>
          <p:nvPr/>
        </p:nvPicPr>
        <p:blipFill>
          <a:blip r:embed="rId13"/>
          <a:stretch>
            <a:fillRect/>
          </a:stretch>
        </p:blipFill>
        <p:spPr>
          <a:xfrm>
            <a:off x="5419307" y="2831307"/>
            <a:ext cx="3280589" cy="237211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3">
            <a:extLst>
              <a:ext uri="{FF2B5EF4-FFF2-40B4-BE49-F238E27FC236}">
                <a16:creationId xmlns:a16="http://schemas.microsoft.com/office/drawing/2014/main" id="{C86DEC4D-0310-4F29-80B2-7FD60E0F114C}"/>
              </a:ext>
            </a:extLst>
          </p:cNvPr>
          <p:cNvSpPr>
            <a:spLocks noGrp="1" noChangeArrowheads="1"/>
          </p:cNvSpPr>
          <p:nvPr>
            <p:ph idx="1"/>
          </p:nvPr>
        </p:nvSpPr>
        <p:spPr>
          <a:xfrm>
            <a:off x="628650" y="1312276"/>
            <a:ext cx="7886700" cy="4351338"/>
          </a:xfrm>
        </p:spPr>
        <p:txBody>
          <a:bodyPr/>
          <a:lstStyle/>
          <a:p>
            <a:pPr>
              <a:buFont typeface="Wingdings" panose="05000000000000000000" pitchFamily="2" charset="2"/>
              <a:buNone/>
            </a:pPr>
            <a:r>
              <a:rPr lang="en-US" altLang="zh-CN" sz="2400" dirty="0"/>
              <a:t>2. </a:t>
            </a:r>
            <a:r>
              <a:rPr lang="zh-CN" altLang="en-US" sz="2400" dirty="0">
                <a:latin typeface="宋体" panose="02010600030101010101" pitchFamily="2" charset="-122"/>
              </a:rPr>
              <a:t>样品足够薄</a:t>
            </a:r>
            <a:r>
              <a:rPr lang="zh-CN" altLang="en-US" sz="2400" dirty="0"/>
              <a:t> </a:t>
            </a:r>
          </a:p>
          <a:p>
            <a:pPr algn="just">
              <a:buFont typeface="Wingdings" panose="05000000000000000000" pitchFamily="2" charset="2"/>
              <a:buNone/>
            </a:pPr>
            <a:r>
              <a:rPr lang="zh-CN" altLang="en-US" sz="1600" dirty="0">
                <a:latin typeface="宋体" panose="02010600030101010101" pitchFamily="2" charset="-122"/>
              </a:rPr>
              <a:t>边界条件为</a:t>
            </a:r>
          </a:p>
          <a:p>
            <a:endParaRPr lang="zh-CN" altLang="en-US" dirty="0"/>
          </a:p>
          <a:p>
            <a:endParaRPr lang="zh-CN" altLang="en-US" dirty="0"/>
          </a:p>
          <a:p>
            <a:pPr>
              <a:buFont typeface="Wingdings" panose="05000000000000000000" pitchFamily="2" charset="2"/>
              <a:buNone/>
            </a:pPr>
            <a:r>
              <a:rPr lang="zh-CN" altLang="en-US" sz="1600" dirty="0">
                <a:latin typeface="宋体" panose="02010600030101010101" pitchFamily="2" charset="-122"/>
              </a:rPr>
              <a:t>常数</a:t>
            </a:r>
            <a:r>
              <a:rPr lang="en-US" altLang="zh-CN" sz="1600" dirty="0">
                <a:latin typeface="宋体" panose="02010600030101010101" pitchFamily="2" charset="-122"/>
              </a:rPr>
              <a:t>A</a:t>
            </a:r>
            <a:r>
              <a:rPr lang="zh-CN" altLang="en-US" sz="1600" dirty="0">
                <a:latin typeface="宋体" panose="02010600030101010101" pitchFamily="2" charset="-122"/>
              </a:rPr>
              <a:t>与</a:t>
            </a:r>
            <a:r>
              <a:rPr lang="en-US" altLang="zh-CN" sz="1600" dirty="0">
                <a:latin typeface="宋体" panose="02010600030101010101" pitchFamily="2" charset="-122"/>
              </a:rPr>
              <a:t>B</a:t>
            </a:r>
            <a:r>
              <a:rPr lang="zh-CN" altLang="en-US" sz="1600" dirty="0">
                <a:latin typeface="宋体" panose="02010600030101010101" pitchFamily="2" charset="-122"/>
              </a:rPr>
              <a:t>：</a:t>
            </a:r>
          </a:p>
          <a:p>
            <a:pPr>
              <a:buFont typeface="Wingdings" panose="05000000000000000000" pitchFamily="2" charset="2"/>
              <a:buNone/>
            </a:pPr>
            <a:endParaRPr lang="zh-CN" altLang="en-US" sz="1600" dirty="0">
              <a:latin typeface="宋体" panose="02010600030101010101" pitchFamily="2" charset="-122"/>
            </a:endParaRPr>
          </a:p>
          <a:p>
            <a:pPr>
              <a:buFont typeface="Wingdings" panose="05000000000000000000" pitchFamily="2" charset="2"/>
              <a:buNone/>
            </a:pPr>
            <a:endParaRPr lang="zh-CN" altLang="en-US" sz="1600" dirty="0">
              <a:latin typeface="宋体" panose="02010600030101010101" pitchFamily="2" charset="-122"/>
            </a:endParaRPr>
          </a:p>
          <a:p>
            <a:pPr>
              <a:buFont typeface="Wingdings" panose="05000000000000000000" pitchFamily="2" charset="2"/>
              <a:buNone/>
            </a:pPr>
            <a:endParaRPr lang="zh-CN" altLang="en-US" sz="1600" dirty="0">
              <a:latin typeface="宋体" panose="02010600030101010101" pitchFamily="2" charset="-122"/>
            </a:endParaRPr>
          </a:p>
          <a:p>
            <a:pPr>
              <a:buFont typeface="Wingdings" panose="05000000000000000000" pitchFamily="2" charset="2"/>
              <a:buNone/>
            </a:pPr>
            <a:endParaRPr lang="zh-CN" altLang="en-US" sz="1600" dirty="0">
              <a:latin typeface="宋体" panose="02010600030101010101" pitchFamily="2" charset="-122"/>
            </a:endParaRPr>
          </a:p>
          <a:p>
            <a:pPr>
              <a:buFont typeface="Wingdings" panose="05000000000000000000" pitchFamily="2" charset="2"/>
              <a:buNone/>
            </a:pPr>
            <a:r>
              <a:rPr lang="zh-CN" altLang="en-US" sz="1600" dirty="0">
                <a:latin typeface="宋体" panose="02010600030101010101" pitchFamily="2" charset="-122"/>
              </a:rPr>
              <a:t>特解为： </a:t>
            </a:r>
          </a:p>
          <a:p>
            <a:pPr>
              <a:buFont typeface="Wingdings" panose="05000000000000000000" pitchFamily="2" charset="2"/>
              <a:buNone/>
            </a:pPr>
            <a:endParaRPr lang="zh-CN" altLang="en-US" sz="1600" dirty="0">
              <a:latin typeface="宋体" panose="02010600030101010101" pitchFamily="2" charset="-122"/>
            </a:endParaRPr>
          </a:p>
          <a:p>
            <a:pPr>
              <a:buFont typeface="Wingdings" panose="05000000000000000000" pitchFamily="2" charset="2"/>
              <a:buNone/>
            </a:pPr>
            <a:endParaRPr lang="en-US" altLang="zh-CN" sz="1600" dirty="0">
              <a:latin typeface="宋体" panose="02010600030101010101" pitchFamily="2" charset="-122"/>
            </a:endParaRPr>
          </a:p>
        </p:txBody>
      </p:sp>
      <p:graphicFrame>
        <p:nvGraphicFramePr>
          <p:cNvPr id="166916" name="Object 4">
            <a:extLst>
              <a:ext uri="{FF2B5EF4-FFF2-40B4-BE49-F238E27FC236}">
                <a16:creationId xmlns:a16="http://schemas.microsoft.com/office/drawing/2014/main" id="{B25AF497-9D6A-42E6-9F25-0833E90F423A}"/>
              </a:ext>
            </a:extLst>
          </p:cNvPr>
          <p:cNvGraphicFramePr>
            <a:graphicFrameLocks noChangeAspect="1"/>
          </p:cNvGraphicFramePr>
          <p:nvPr>
            <p:extLst>
              <p:ext uri="{D42A27DB-BD31-4B8C-83A1-F6EECF244321}">
                <p14:modId xmlns:p14="http://schemas.microsoft.com/office/powerpoint/2010/main" val="3133062580"/>
              </p:ext>
            </p:extLst>
          </p:nvPr>
        </p:nvGraphicFramePr>
        <p:xfrm>
          <a:off x="1918494" y="1704388"/>
          <a:ext cx="2047875" cy="638175"/>
        </p:xfrm>
        <a:graphic>
          <a:graphicData uri="http://schemas.openxmlformats.org/presentationml/2006/ole">
            <mc:AlternateContent xmlns:mc="http://schemas.openxmlformats.org/markup-compatibility/2006">
              <mc:Choice xmlns:v="urn:schemas-microsoft-com:vml" Requires="v">
                <p:oleObj spid="_x0000_s167114" name="Equation" r:id="rId3" imgW="3302000" imgH="1028700" progId="Equation.DSMT4">
                  <p:embed/>
                </p:oleObj>
              </mc:Choice>
              <mc:Fallback>
                <p:oleObj name="Equation" r:id="rId3" imgW="3302000" imgH="10287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494" y="1704388"/>
                        <a:ext cx="2047875"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19" name="Object 7">
            <a:extLst>
              <a:ext uri="{FF2B5EF4-FFF2-40B4-BE49-F238E27FC236}">
                <a16:creationId xmlns:a16="http://schemas.microsoft.com/office/drawing/2014/main" id="{2EE69D46-50E1-4F19-8078-0FF08ED20CC9}"/>
              </a:ext>
            </a:extLst>
          </p:cNvPr>
          <p:cNvGraphicFramePr>
            <a:graphicFrameLocks noChangeAspect="1"/>
          </p:cNvGraphicFramePr>
          <p:nvPr>
            <p:extLst>
              <p:ext uri="{D42A27DB-BD31-4B8C-83A1-F6EECF244321}">
                <p14:modId xmlns:p14="http://schemas.microsoft.com/office/powerpoint/2010/main" val="819476254"/>
              </p:ext>
            </p:extLst>
          </p:nvPr>
        </p:nvGraphicFramePr>
        <p:xfrm>
          <a:off x="1763688" y="2540049"/>
          <a:ext cx="1741512" cy="1617392"/>
        </p:xfrm>
        <a:graphic>
          <a:graphicData uri="http://schemas.openxmlformats.org/presentationml/2006/ole">
            <mc:AlternateContent xmlns:mc="http://schemas.openxmlformats.org/markup-compatibility/2006">
              <mc:Choice xmlns:v="urn:schemas-microsoft-com:vml" Requires="v">
                <p:oleObj spid="_x0000_s167115" name="Equation" r:id="rId5" imgW="1066680" imgH="990360" progId="Equation.DSMT4">
                  <p:embed/>
                </p:oleObj>
              </mc:Choice>
              <mc:Fallback>
                <p:oleObj name="Equation" r:id="rId5" imgW="1066680" imgH="99036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2540049"/>
                        <a:ext cx="1741512" cy="1617392"/>
                      </a:xfrm>
                      <a:prstGeom prst="rect">
                        <a:avLst/>
                      </a:prstGeom>
                      <a:noFill/>
                      <a:ln>
                        <a:noFill/>
                      </a:ln>
                      <a:effectLst/>
                    </p:spPr>
                  </p:pic>
                </p:oleObj>
              </mc:Fallback>
            </mc:AlternateContent>
          </a:graphicData>
        </a:graphic>
      </p:graphicFrame>
      <p:graphicFrame>
        <p:nvGraphicFramePr>
          <p:cNvPr id="166920" name="Object 8">
            <a:extLst>
              <a:ext uri="{FF2B5EF4-FFF2-40B4-BE49-F238E27FC236}">
                <a16:creationId xmlns:a16="http://schemas.microsoft.com/office/drawing/2014/main" id="{91CC4951-78EA-4465-BA82-5101F92CB950}"/>
              </a:ext>
            </a:extLst>
          </p:cNvPr>
          <p:cNvGraphicFramePr>
            <a:graphicFrameLocks noChangeAspect="1"/>
          </p:cNvGraphicFramePr>
          <p:nvPr>
            <p:extLst>
              <p:ext uri="{D42A27DB-BD31-4B8C-83A1-F6EECF244321}">
                <p14:modId xmlns:p14="http://schemas.microsoft.com/office/powerpoint/2010/main" val="3899235592"/>
              </p:ext>
            </p:extLst>
          </p:nvPr>
        </p:nvGraphicFramePr>
        <p:xfrm>
          <a:off x="1893554" y="4354927"/>
          <a:ext cx="2402108" cy="1153012"/>
        </p:xfrm>
        <a:graphic>
          <a:graphicData uri="http://schemas.openxmlformats.org/presentationml/2006/ole">
            <mc:AlternateContent xmlns:mc="http://schemas.openxmlformats.org/markup-compatibility/2006">
              <mc:Choice xmlns:v="urn:schemas-microsoft-com:vml" Requires="v">
                <p:oleObj spid="_x0000_s167116" name="Equation" r:id="rId7" imgW="1587240" imgH="761760" progId="Equation.DSMT4">
                  <p:embed/>
                </p:oleObj>
              </mc:Choice>
              <mc:Fallback>
                <p:oleObj name="Equation" r:id="rId7" imgW="1587240" imgH="76176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3554" y="4354927"/>
                        <a:ext cx="2402108" cy="1153012"/>
                      </a:xfrm>
                      <a:prstGeom prst="rect">
                        <a:avLst/>
                      </a:prstGeom>
                      <a:noFill/>
                      <a:ln>
                        <a:noFill/>
                      </a:ln>
                      <a:effectLst/>
                    </p:spPr>
                  </p:pic>
                </p:oleObj>
              </mc:Fallback>
            </mc:AlternateContent>
          </a:graphicData>
        </a:graphic>
      </p:graphicFrame>
      <p:graphicFrame>
        <p:nvGraphicFramePr>
          <p:cNvPr id="10" name="Object 11">
            <a:extLst>
              <a:ext uri="{FF2B5EF4-FFF2-40B4-BE49-F238E27FC236}">
                <a16:creationId xmlns:a16="http://schemas.microsoft.com/office/drawing/2014/main" id="{D370DB6A-023E-4D6E-817A-C2A7BFAF15C9}"/>
              </a:ext>
            </a:extLst>
          </p:cNvPr>
          <p:cNvGraphicFramePr>
            <a:graphicFrameLocks noChangeAspect="1"/>
          </p:cNvGraphicFramePr>
          <p:nvPr>
            <p:extLst>
              <p:ext uri="{D42A27DB-BD31-4B8C-83A1-F6EECF244321}">
                <p14:modId xmlns:p14="http://schemas.microsoft.com/office/powerpoint/2010/main" val="2144881932"/>
              </p:ext>
            </p:extLst>
          </p:nvPr>
        </p:nvGraphicFramePr>
        <p:xfrm>
          <a:off x="4843462" y="1736139"/>
          <a:ext cx="3400946" cy="561678"/>
        </p:xfrm>
        <a:graphic>
          <a:graphicData uri="http://schemas.openxmlformats.org/presentationml/2006/ole">
            <mc:AlternateContent xmlns:mc="http://schemas.openxmlformats.org/markup-compatibility/2006">
              <mc:Choice xmlns:v="urn:schemas-microsoft-com:vml" Requires="v">
                <p:oleObj spid="_x0000_s167117" name="Equation" r:id="rId9" imgW="1460160" imgH="241200" progId="Equation.DSMT4">
                  <p:embed/>
                </p:oleObj>
              </mc:Choice>
              <mc:Fallback>
                <p:oleObj name="Equation" r:id="rId9" imgW="1460160" imgH="241200" progId="Equation.DSMT4">
                  <p:embed/>
                  <p:pic>
                    <p:nvPicPr>
                      <p:cNvPr id="20" name="Object 11">
                        <a:extLst>
                          <a:ext uri="{FF2B5EF4-FFF2-40B4-BE49-F238E27FC236}">
                            <a16:creationId xmlns:a16="http://schemas.microsoft.com/office/drawing/2014/main" id="{0E494406-1D58-4360-A964-5EB0B52FD0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3462" y="1736139"/>
                        <a:ext cx="3400946" cy="561678"/>
                      </a:xfrm>
                      <a:prstGeom prst="rect">
                        <a:avLst/>
                      </a:prstGeom>
                      <a:noFill/>
                      <a:ln>
                        <a:noFill/>
                      </a:ln>
                      <a:effectLst/>
                    </p:spPr>
                  </p:pic>
                </p:oleObj>
              </mc:Fallback>
            </mc:AlternateContent>
          </a:graphicData>
        </a:graphic>
      </p:graphicFrame>
      <p:pic>
        <p:nvPicPr>
          <p:cNvPr id="11" name="Picture 5">
            <a:extLst>
              <a:ext uri="{FF2B5EF4-FFF2-40B4-BE49-F238E27FC236}">
                <a16:creationId xmlns:a16="http://schemas.microsoft.com/office/drawing/2014/main" id="{3D6A1932-86C9-447C-80AC-7466F5092B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520746"/>
            <a:ext cx="2701434"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a:extLst>
              <a:ext uri="{FF2B5EF4-FFF2-40B4-BE49-F238E27FC236}">
                <a16:creationId xmlns:a16="http://schemas.microsoft.com/office/drawing/2014/main" id="{FB667632-21CA-4048-B4BF-9F419C66AA61}"/>
              </a:ext>
            </a:extLst>
          </p:cNvPr>
          <p:cNvSpPr txBox="1"/>
          <p:nvPr/>
        </p:nvSpPr>
        <p:spPr>
          <a:xfrm>
            <a:off x="1547664" y="5795971"/>
            <a:ext cx="1928733" cy="369332"/>
          </a:xfrm>
          <a:prstGeom prst="rect">
            <a:avLst/>
          </a:prstGeom>
          <a:noFill/>
        </p:spPr>
        <p:txBody>
          <a:bodyPr wrap="none" rtlCol="0">
            <a:spAutoFit/>
          </a:bodyPr>
          <a:lstStyle/>
          <a:p>
            <a:r>
              <a:rPr lang="en-US" altLang="zh-CN" dirty="0" err="1"/>
              <a:t>sh</a:t>
            </a:r>
            <a:r>
              <a:rPr lang="zh-CN" altLang="en-US" dirty="0"/>
              <a:t>：双曲正弦</a:t>
            </a:r>
            <a:r>
              <a:rPr lang="en-US" altLang="zh-CN" dirty="0" err="1"/>
              <a:t>sinh</a:t>
            </a:r>
            <a:endParaRPr lang="zh-CN" altLang="en-US" dirty="0"/>
          </a:p>
        </p:txBody>
      </p:sp>
      <p:pic>
        <p:nvPicPr>
          <p:cNvPr id="7" name="图片 6">
            <a:extLst>
              <a:ext uri="{FF2B5EF4-FFF2-40B4-BE49-F238E27FC236}">
                <a16:creationId xmlns:a16="http://schemas.microsoft.com/office/drawing/2014/main" id="{7B2EFE17-35C9-49C4-B7B5-0B1A6D86F77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47974" y="5705426"/>
            <a:ext cx="1511028" cy="4598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a:extLst>
              <a:ext uri="{FF2B5EF4-FFF2-40B4-BE49-F238E27FC236}">
                <a16:creationId xmlns:a16="http://schemas.microsoft.com/office/drawing/2014/main" id="{9F1C2DB8-C6A8-481C-BCA2-022171359D50}"/>
              </a:ext>
            </a:extLst>
          </p:cNvPr>
          <p:cNvSpPr>
            <a:spLocks noGrp="1" noChangeArrowheads="1"/>
          </p:cNvSpPr>
          <p:nvPr>
            <p:ph idx="1"/>
          </p:nvPr>
        </p:nvSpPr>
        <p:spPr>
          <a:xfrm>
            <a:off x="683568" y="990600"/>
            <a:ext cx="8193088" cy="4876800"/>
          </a:xfrm>
        </p:spPr>
        <p:txBody>
          <a:bodyPr/>
          <a:lstStyle/>
          <a:p>
            <a:pPr>
              <a:buFont typeface="Wingdings" panose="05000000000000000000" pitchFamily="2" charset="2"/>
              <a:buNone/>
            </a:pPr>
            <a:r>
              <a:rPr lang="zh-CN" altLang="en-US" sz="1600">
                <a:latin typeface="宋体" panose="02010600030101010101" pitchFamily="2" charset="-122"/>
              </a:rPr>
              <a:t>当</a:t>
            </a:r>
            <a:r>
              <a:rPr lang="en-US" altLang="zh-CN" sz="1600" i="1">
                <a:latin typeface="Times New Roman" panose="02020603050405020304" pitchFamily="18" charset="0"/>
                <a:cs typeface="Times New Roman" panose="02020603050405020304" pitchFamily="18" charset="0"/>
              </a:rPr>
              <a:t>W</a:t>
            </a:r>
            <a:r>
              <a:rPr lang="en-US" altLang="zh-CN" sz="1600">
                <a:latin typeface="Times New Roman" panose="02020603050405020304" pitchFamily="18" charset="0"/>
                <a:cs typeface="Times New Roman" panose="02020603050405020304" pitchFamily="18" charset="0"/>
              </a:rPr>
              <a:t>&lt;&lt;</a:t>
            </a:r>
            <a:r>
              <a:rPr lang="en-US" altLang="zh-CN" sz="1600" i="1">
                <a:latin typeface="Times New Roman" panose="02020603050405020304" pitchFamily="18" charset="0"/>
                <a:cs typeface="Times New Roman" panose="02020603050405020304" pitchFamily="18" charset="0"/>
              </a:rPr>
              <a:t>L</a:t>
            </a:r>
            <a:r>
              <a:rPr lang="en-US" altLang="zh-CN" sz="1600" baseline="-30000">
                <a:latin typeface="Times New Roman" panose="02020603050405020304" pitchFamily="18" charset="0"/>
                <a:cs typeface="Times New Roman" panose="02020603050405020304" pitchFamily="18" charset="0"/>
              </a:rPr>
              <a:t>p</a:t>
            </a:r>
            <a:r>
              <a:rPr lang="zh-CN" altLang="en-US" sz="1600">
                <a:latin typeface="宋体" panose="02010600030101010101" pitchFamily="2" charset="-122"/>
              </a:rPr>
              <a:t>时，上式可简化为：</a:t>
            </a:r>
            <a:r>
              <a:rPr lang="zh-CN" altLang="en-US" sz="1600"/>
              <a:t> </a:t>
            </a:r>
          </a:p>
          <a:p>
            <a:pPr>
              <a:buFont typeface="Wingdings" panose="05000000000000000000" pitchFamily="2" charset="2"/>
              <a:buNone/>
            </a:pPr>
            <a:endParaRPr lang="zh-CN" altLang="en-US" sz="1600"/>
          </a:p>
          <a:p>
            <a:pPr>
              <a:buFont typeface="Wingdings" panose="05000000000000000000" pitchFamily="2" charset="2"/>
              <a:buNone/>
            </a:pPr>
            <a:endParaRPr lang="zh-CN" altLang="en-US" sz="1600"/>
          </a:p>
          <a:p>
            <a:pPr>
              <a:buFont typeface="Wingdings" panose="05000000000000000000" pitchFamily="2" charset="2"/>
              <a:buNone/>
            </a:pPr>
            <a:endParaRPr lang="zh-CN" altLang="en-US" sz="1600">
              <a:latin typeface="宋体" panose="02010600030101010101" pitchFamily="2" charset="-122"/>
            </a:endParaRPr>
          </a:p>
          <a:p>
            <a:pPr>
              <a:buFont typeface="Wingdings" panose="05000000000000000000" pitchFamily="2" charset="2"/>
              <a:buNone/>
            </a:pPr>
            <a:r>
              <a:rPr lang="zh-CN" altLang="en-US" sz="1600">
                <a:latin typeface="宋体" panose="02010600030101010101" pitchFamily="2" charset="-122"/>
              </a:rPr>
              <a:t>非平衡载流子浓度在样品内呈线性分布</a:t>
            </a:r>
          </a:p>
          <a:p>
            <a:pPr>
              <a:buFont typeface="Wingdings" panose="05000000000000000000" pitchFamily="2" charset="2"/>
              <a:buNone/>
            </a:pPr>
            <a:endParaRPr lang="zh-CN" altLang="en-US" sz="1600">
              <a:latin typeface="宋体" panose="02010600030101010101" pitchFamily="2" charset="-122"/>
            </a:endParaRPr>
          </a:p>
          <a:p>
            <a:pPr>
              <a:buFont typeface="Wingdings" panose="05000000000000000000" pitchFamily="2" charset="2"/>
              <a:buNone/>
            </a:pPr>
            <a:endParaRPr lang="zh-CN" altLang="en-US" sz="1600">
              <a:latin typeface="宋体" panose="02010600030101010101" pitchFamily="2" charset="-122"/>
            </a:endParaRPr>
          </a:p>
          <a:p>
            <a:pPr>
              <a:buFont typeface="Wingdings" panose="05000000000000000000" pitchFamily="2" charset="2"/>
              <a:buNone/>
            </a:pPr>
            <a:endParaRPr lang="zh-CN" altLang="en-US" sz="1600">
              <a:latin typeface="宋体" panose="02010600030101010101" pitchFamily="2" charset="-122"/>
            </a:endParaRPr>
          </a:p>
          <a:p>
            <a:pPr>
              <a:buFont typeface="Wingdings" panose="05000000000000000000" pitchFamily="2" charset="2"/>
              <a:buNone/>
            </a:pPr>
            <a:endParaRPr lang="zh-CN" altLang="en-US" sz="1600">
              <a:latin typeface="宋体" panose="02010600030101010101" pitchFamily="2" charset="-122"/>
            </a:endParaRPr>
          </a:p>
          <a:p>
            <a:pPr>
              <a:buFont typeface="Wingdings" panose="05000000000000000000" pitchFamily="2" charset="2"/>
              <a:buNone/>
            </a:pPr>
            <a:r>
              <a:rPr lang="zh-CN" altLang="en-US" sz="1600">
                <a:latin typeface="宋体" panose="02010600030101010101" pitchFamily="2" charset="-122"/>
              </a:rPr>
              <a:t>其浓度梯度为</a:t>
            </a:r>
          </a:p>
          <a:p>
            <a:pPr>
              <a:buFont typeface="Wingdings" panose="05000000000000000000" pitchFamily="2" charset="2"/>
              <a:buNone/>
            </a:pPr>
            <a:endParaRPr lang="zh-CN" altLang="en-US" sz="1600">
              <a:latin typeface="宋体" panose="02010600030101010101" pitchFamily="2" charset="-122"/>
            </a:endParaRPr>
          </a:p>
          <a:p>
            <a:pPr>
              <a:buFont typeface="Wingdings" panose="05000000000000000000" pitchFamily="2" charset="2"/>
              <a:buNone/>
            </a:pPr>
            <a:endParaRPr lang="zh-CN" altLang="en-US" sz="1600">
              <a:latin typeface="宋体" panose="02010600030101010101" pitchFamily="2" charset="-122"/>
            </a:endParaRPr>
          </a:p>
          <a:p>
            <a:pPr>
              <a:buFont typeface="Wingdings" panose="05000000000000000000" pitchFamily="2" charset="2"/>
              <a:buNone/>
            </a:pPr>
            <a:r>
              <a:rPr lang="zh-CN" altLang="en-US" sz="1600">
                <a:latin typeface="宋体" panose="02010600030101010101" pitchFamily="2" charset="-122"/>
              </a:rPr>
              <a:t>扩散流密度式为： </a:t>
            </a:r>
          </a:p>
        </p:txBody>
      </p:sp>
      <p:sp>
        <p:nvSpPr>
          <p:cNvPr id="165893" name="Rectangle 5">
            <a:extLst>
              <a:ext uri="{FF2B5EF4-FFF2-40B4-BE49-F238E27FC236}">
                <a16:creationId xmlns:a16="http://schemas.microsoft.com/office/drawing/2014/main" id="{BE84D44B-AA7A-42DE-BBF4-BB5BD6CE95A0}"/>
              </a:ext>
            </a:extLst>
          </p:cNvPr>
          <p:cNvSpPr>
            <a:spLocks noChangeArrowheads="1"/>
          </p:cNvSpPr>
          <p:nvPr/>
        </p:nvSpPr>
        <p:spPr bwMode="auto">
          <a:xfrm>
            <a:off x="3538538" y="3128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5895" name="Rectangle 7">
            <a:extLst>
              <a:ext uri="{FF2B5EF4-FFF2-40B4-BE49-F238E27FC236}">
                <a16:creationId xmlns:a16="http://schemas.microsoft.com/office/drawing/2014/main" id="{3E857F48-1053-491E-B9E9-BC921CAED567}"/>
              </a:ext>
            </a:extLst>
          </p:cNvPr>
          <p:cNvSpPr>
            <a:spLocks noChangeArrowheads="1"/>
          </p:cNvSpPr>
          <p:nvPr/>
        </p:nvSpPr>
        <p:spPr bwMode="auto">
          <a:xfrm>
            <a:off x="3538538" y="3128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5894" name="Object 6">
            <a:extLst>
              <a:ext uri="{FF2B5EF4-FFF2-40B4-BE49-F238E27FC236}">
                <a16:creationId xmlns:a16="http://schemas.microsoft.com/office/drawing/2014/main" id="{C0170631-3DBB-400E-AAB4-17949FF8D581}"/>
              </a:ext>
            </a:extLst>
          </p:cNvPr>
          <p:cNvGraphicFramePr>
            <a:graphicFrameLocks noChangeAspect="1"/>
          </p:cNvGraphicFramePr>
          <p:nvPr>
            <p:extLst>
              <p:ext uri="{D42A27DB-BD31-4B8C-83A1-F6EECF244321}">
                <p14:modId xmlns:p14="http://schemas.microsoft.com/office/powerpoint/2010/main" val="1869757254"/>
              </p:ext>
            </p:extLst>
          </p:nvPr>
        </p:nvGraphicFramePr>
        <p:xfrm>
          <a:off x="2436168" y="1219200"/>
          <a:ext cx="3146425" cy="893763"/>
        </p:xfrm>
        <a:graphic>
          <a:graphicData uri="http://schemas.openxmlformats.org/presentationml/2006/ole">
            <mc:AlternateContent xmlns:mc="http://schemas.openxmlformats.org/markup-compatibility/2006">
              <mc:Choice xmlns:v="urn:schemas-microsoft-com:vml" Requires="v">
                <p:oleObj spid="_x0000_s166099" name="Equation" r:id="rId3" imgW="2336760" imgH="672840" progId="Equation.DSMT4">
                  <p:embed/>
                </p:oleObj>
              </mc:Choice>
              <mc:Fallback>
                <p:oleObj name="Equation" r:id="rId3" imgW="2336760" imgH="6728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168" y="1219200"/>
                        <a:ext cx="3146425" cy="893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5897" name="Picture 9" descr="C:\Documents and Settings\Administrator\桌面\半导体PPT\24731t1\24731t\0139.tif">
            <a:extLst>
              <a:ext uri="{FF2B5EF4-FFF2-40B4-BE49-F238E27FC236}">
                <a16:creationId xmlns:a16="http://schemas.microsoft.com/office/drawing/2014/main" id="{B9CE97D6-3B2E-4CAE-8040-76A42A029E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7568" y="1371600"/>
            <a:ext cx="2286000" cy="2284413"/>
          </a:xfrm>
          <a:prstGeom prst="rect">
            <a:avLst/>
          </a:prstGeom>
          <a:noFill/>
          <a:extLst>
            <a:ext uri="{909E8E84-426E-40DD-AFC4-6F175D3DCCD1}">
              <a14:hiddenFill xmlns:a14="http://schemas.microsoft.com/office/drawing/2010/main">
                <a:solidFill>
                  <a:srgbClr val="FFFFFF"/>
                </a:solidFill>
              </a14:hiddenFill>
            </a:ext>
          </a:extLst>
        </p:spPr>
      </p:pic>
      <p:sp>
        <p:nvSpPr>
          <p:cNvPr id="165899" name="Rectangle 11">
            <a:extLst>
              <a:ext uri="{FF2B5EF4-FFF2-40B4-BE49-F238E27FC236}">
                <a16:creationId xmlns:a16="http://schemas.microsoft.com/office/drawing/2014/main" id="{124CF3A0-E103-45DE-9E7A-71DE54AC469B}"/>
              </a:ext>
            </a:extLst>
          </p:cNvPr>
          <p:cNvSpPr>
            <a:spLocks noChangeArrowheads="1"/>
          </p:cNvSpPr>
          <p:nvPr/>
        </p:nvSpPr>
        <p:spPr bwMode="auto">
          <a:xfrm>
            <a:off x="3990975"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5901" name="Rectangle 13">
            <a:extLst>
              <a:ext uri="{FF2B5EF4-FFF2-40B4-BE49-F238E27FC236}">
                <a16:creationId xmlns:a16="http://schemas.microsoft.com/office/drawing/2014/main" id="{998FFE06-ADAE-476C-AACF-F758BEE5ABBB}"/>
              </a:ext>
            </a:extLst>
          </p:cNvPr>
          <p:cNvSpPr>
            <a:spLocks noChangeArrowheads="1"/>
          </p:cNvSpPr>
          <p:nvPr/>
        </p:nvSpPr>
        <p:spPr bwMode="auto">
          <a:xfrm>
            <a:off x="3990975"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5900" name="Object 12">
            <a:extLst>
              <a:ext uri="{FF2B5EF4-FFF2-40B4-BE49-F238E27FC236}">
                <a16:creationId xmlns:a16="http://schemas.microsoft.com/office/drawing/2014/main" id="{5302AA42-5EFE-4F34-B51B-9BE230C894C6}"/>
              </a:ext>
            </a:extLst>
          </p:cNvPr>
          <p:cNvGraphicFramePr>
            <a:graphicFrameLocks noChangeAspect="1"/>
          </p:cNvGraphicFramePr>
          <p:nvPr>
            <p:extLst>
              <p:ext uri="{D42A27DB-BD31-4B8C-83A1-F6EECF244321}">
                <p14:modId xmlns:p14="http://schemas.microsoft.com/office/powerpoint/2010/main" val="2531658218"/>
              </p:ext>
            </p:extLst>
          </p:nvPr>
        </p:nvGraphicFramePr>
        <p:xfrm>
          <a:off x="3055293" y="4062214"/>
          <a:ext cx="1524000" cy="512763"/>
        </p:xfrm>
        <a:graphic>
          <a:graphicData uri="http://schemas.openxmlformats.org/presentationml/2006/ole">
            <mc:AlternateContent xmlns:mc="http://schemas.openxmlformats.org/markup-compatibility/2006">
              <mc:Choice xmlns:v="urn:schemas-microsoft-com:vml" Requires="v">
                <p:oleObj spid="_x0000_s166100" r:id="rId6" imgW="2654300" imgH="901700" progId="Equation.DSMT4">
                  <p:embed/>
                </p:oleObj>
              </mc:Choice>
              <mc:Fallback>
                <p:oleObj r:id="rId6" imgW="2654300" imgH="9017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5293" y="4062214"/>
                        <a:ext cx="1524000" cy="512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904" name="Rectangle 16">
            <a:extLst>
              <a:ext uri="{FF2B5EF4-FFF2-40B4-BE49-F238E27FC236}">
                <a16:creationId xmlns:a16="http://schemas.microsoft.com/office/drawing/2014/main" id="{55E07F1A-2166-4C93-8714-211DAF2F9D2A}"/>
              </a:ext>
            </a:extLst>
          </p:cNvPr>
          <p:cNvSpPr>
            <a:spLocks noChangeArrowheads="1"/>
          </p:cNvSpPr>
          <p:nvPr/>
        </p:nvSpPr>
        <p:spPr bwMode="auto">
          <a:xfrm>
            <a:off x="4071938"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5903" name="Object 15">
            <a:extLst>
              <a:ext uri="{FF2B5EF4-FFF2-40B4-BE49-F238E27FC236}">
                <a16:creationId xmlns:a16="http://schemas.microsoft.com/office/drawing/2014/main" id="{23FDA506-15E4-45F4-A7A5-AB370E26034A}"/>
              </a:ext>
            </a:extLst>
          </p:cNvPr>
          <p:cNvGraphicFramePr>
            <a:graphicFrameLocks noChangeAspect="1"/>
          </p:cNvGraphicFramePr>
          <p:nvPr>
            <p:extLst>
              <p:ext uri="{D42A27DB-BD31-4B8C-83A1-F6EECF244321}">
                <p14:modId xmlns:p14="http://schemas.microsoft.com/office/powerpoint/2010/main" val="1683882260"/>
              </p:ext>
            </p:extLst>
          </p:nvPr>
        </p:nvGraphicFramePr>
        <p:xfrm>
          <a:off x="2914987" y="2825561"/>
          <a:ext cx="2106756" cy="882831"/>
        </p:xfrm>
        <a:graphic>
          <a:graphicData uri="http://schemas.openxmlformats.org/presentationml/2006/ole">
            <mc:AlternateContent xmlns:mc="http://schemas.openxmlformats.org/markup-compatibility/2006">
              <mc:Choice xmlns:v="urn:schemas-microsoft-com:vml" Requires="v">
                <p:oleObj spid="_x0000_s166101" r:id="rId8" imgW="2286000" imgH="952500" progId="Equation.DSMT4">
                  <p:embed/>
                </p:oleObj>
              </mc:Choice>
              <mc:Fallback>
                <p:oleObj r:id="rId8" imgW="2286000" imgH="952500" progId="Equation.DSMT4">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4987" y="2825561"/>
                        <a:ext cx="2106756" cy="882831"/>
                      </a:xfrm>
                      <a:prstGeom prst="rect">
                        <a:avLst/>
                      </a:prstGeom>
                      <a:noFill/>
                    </p:spPr>
                  </p:pic>
                </p:oleObj>
              </mc:Fallback>
            </mc:AlternateContent>
          </a:graphicData>
        </a:graphic>
      </p:graphicFrame>
      <p:sp>
        <p:nvSpPr>
          <p:cNvPr id="165906" name="Rectangle 18">
            <a:extLst>
              <a:ext uri="{FF2B5EF4-FFF2-40B4-BE49-F238E27FC236}">
                <a16:creationId xmlns:a16="http://schemas.microsoft.com/office/drawing/2014/main" id="{F787B75B-8FF2-434F-87C3-CCDC5A7A47B8}"/>
              </a:ext>
            </a:extLst>
          </p:cNvPr>
          <p:cNvSpPr>
            <a:spLocks noChangeArrowheads="1"/>
          </p:cNvSpPr>
          <p:nvPr/>
        </p:nvSpPr>
        <p:spPr bwMode="auto">
          <a:xfrm>
            <a:off x="4071938"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5905" name="Object 17">
            <a:extLst>
              <a:ext uri="{FF2B5EF4-FFF2-40B4-BE49-F238E27FC236}">
                <a16:creationId xmlns:a16="http://schemas.microsoft.com/office/drawing/2014/main" id="{0D502FF5-C484-427F-839C-F0213040AFC3}"/>
              </a:ext>
            </a:extLst>
          </p:cNvPr>
          <p:cNvGraphicFramePr>
            <a:graphicFrameLocks noChangeAspect="1"/>
          </p:cNvGraphicFramePr>
          <p:nvPr>
            <p:extLst>
              <p:ext uri="{D42A27DB-BD31-4B8C-83A1-F6EECF244321}">
                <p14:modId xmlns:p14="http://schemas.microsoft.com/office/powerpoint/2010/main" val="2914181861"/>
              </p:ext>
            </p:extLst>
          </p:nvPr>
        </p:nvGraphicFramePr>
        <p:xfrm>
          <a:off x="3121968" y="4868863"/>
          <a:ext cx="1381125" cy="579437"/>
        </p:xfrm>
        <a:graphic>
          <a:graphicData uri="http://schemas.openxmlformats.org/presentationml/2006/ole">
            <mc:AlternateContent xmlns:mc="http://schemas.openxmlformats.org/markup-compatibility/2006">
              <mc:Choice xmlns:v="urn:schemas-microsoft-com:vml" Requires="v">
                <p:oleObj spid="_x0000_s166102" r:id="rId10" imgW="2286000" imgH="952500" progId="Equation.DSMT4">
                  <p:embed/>
                </p:oleObj>
              </mc:Choice>
              <mc:Fallback>
                <p:oleObj r:id="rId10" imgW="2286000" imgH="952500" progId="Equation.DSMT4">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1968" y="4868863"/>
                        <a:ext cx="1381125"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a:extLst>
              <a:ext uri="{FF2B5EF4-FFF2-40B4-BE49-F238E27FC236}">
                <a16:creationId xmlns:a16="http://schemas.microsoft.com/office/drawing/2014/main" id="{14DCB30C-291B-459D-BB17-0D0227301207}"/>
              </a:ext>
            </a:extLst>
          </p:cNvPr>
          <p:cNvSpPr txBox="1"/>
          <p:nvPr/>
        </p:nvSpPr>
        <p:spPr>
          <a:xfrm>
            <a:off x="4853608" y="4233898"/>
            <a:ext cx="877163" cy="369332"/>
          </a:xfrm>
          <a:prstGeom prst="rect">
            <a:avLst/>
          </a:prstGeom>
          <a:noFill/>
        </p:spPr>
        <p:txBody>
          <a:bodyPr wrap="none" rtlCol="0">
            <a:spAutoFit/>
          </a:bodyPr>
          <a:lstStyle/>
          <a:p>
            <a:r>
              <a:rPr lang="zh-CN" altLang="en-US" dirty="0"/>
              <a:t>为常数</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a:extLst>
              <a:ext uri="{FF2B5EF4-FFF2-40B4-BE49-F238E27FC236}">
                <a16:creationId xmlns:a16="http://schemas.microsoft.com/office/drawing/2014/main" id="{2DCE8578-DDC2-4C20-9C5D-80128143C187}"/>
              </a:ext>
            </a:extLst>
          </p:cNvPr>
          <p:cNvSpPr>
            <a:spLocks noGrp="1" noChangeArrowheads="1"/>
          </p:cNvSpPr>
          <p:nvPr>
            <p:ph idx="1"/>
          </p:nvPr>
        </p:nvSpPr>
        <p:spPr/>
        <p:txBody>
          <a:bodyPr/>
          <a:lstStyle/>
          <a:p>
            <a:pPr>
              <a:buFont typeface="Wingdings" panose="05000000000000000000" pitchFamily="2" charset="2"/>
              <a:buNone/>
            </a:pPr>
            <a:r>
              <a:rPr lang="en-US" altLang="zh-CN" sz="2400" dirty="0">
                <a:latin typeface="Times New Roman" panose="02020603050405020304" pitchFamily="18" charset="0"/>
              </a:rPr>
              <a:t>3.  </a:t>
            </a:r>
            <a:r>
              <a:rPr lang="zh-CN" altLang="en-US" sz="2400" dirty="0">
                <a:latin typeface="宋体" panose="02010600030101010101" pitchFamily="2" charset="-122"/>
              </a:rPr>
              <a:t>扩散电流密度式</a:t>
            </a:r>
          </a:p>
          <a:p>
            <a:pPr>
              <a:buFont typeface="Wingdings" panose="05000000000000000000" pitchFamily="2" charset="2"/>
              <a:buNone/>
            </a:pPr>
            <a:r>
              <a:rPr lang="zh-CN" altLang="en-US" sz="1600" dirty="0">
                <a:latin typeface="宋体" panose="02010600030101010101" pitchFamily="2" charset="-122"/>
              </a:rPr>
              <a:t>   </a:t>
            </a:r>
          </a:p>
          <a:p>
            <a:pPr>
              <a:buFont typeface="Wingdings" panose="05000000000000000000" pitchFamily="2" charset="2"/>
              <a:buNone/>
            </a:pPr>
            <a:r>
              <a:rPr lang="zh-CN" altLang="en-US" sz="2400" dirty="0">
                <a:latin typeface="宋体" panose="02010600030101010101" pitchFamily="2" charset="-122"/>
              </a:rPr>
              <a:t>  空穴与电子的扩散电流密度式</a:t>
            </a:r>
          </a:p>
        </p:txBody>
      </p:sp>
      <p:graphicFrame>
        <p:nvGraphicFramePr>
          <p:cNvPr id="164868" name="Object 4">
            <a:extLst>
              <a:ext uri="{FF2B5EF4-FFF2-40B4-BE49-F238E27FC236}">
                <a16:creationId xmlns:a16="http://schemas.microsoft.com/office/drawing/2014/main" id="{156EC4C5-7B4A-4DD4-B4C8-B322ADC25B20}"/>
              </a:ext>
            </a:extLst>
          </p:cNvPr>
          <p:cNvGraphicFramePr>
            <a:graphicFrameLocks noChangeAspect="1"/>
          </p:cNvGraphicFramePr>
          <p:nvPr/>
        </p:nvGraphicFramePr>
        <p:xfrm>
          <a:off x="2895600" y="3459163"/>
          <a:ext cx="2341563" cy="752475"/>
        </p:xfrm>
        <a:graphic>
          <a:graphicData uri="http://schemas.openxmlformats.org/presentationml/2006/ole">
            <mc:AlternateContent xmlns:mc="http://schemas.openxmlformats.org/markup-compatibility/2006">
              <mc:Choice xmlns:v="urn:schemas-microsoft-com:vml" Requires="v">
                <p:oleObj spid="_x0000_s164967" name="Equation" r:id="rId3" imgW="1218960" imgH="393480" progId="Equation.DSMT4">
                  <p:embed/>
                </p:oleObj>
              </mc:Choice>
              <mc:Fallback>
                <p:oleObj name="Equation" r:id="rId3" imgW="121896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459163"/>
                        <a:ext cx="2341563"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870" name="Object 6">
            <a:extLst>
              <a:ext uri="{FF2B5EF4-FFF2-40B4-BE49-F238E27FC236}">
                <a16:creationId xmlns:a16="http://schemas.microsoft.com/office/drawing/2014/main" id="{E2B48A79-2B9C-4DF7-8692-656668C9DA45}"/>
              </a:ext>
            </a:extLst>
          </p:cNvPr>
          <p:cNvGraphicFramePr>
            <a:graphicFrameLocks noChangeAspect="1"/>
          </p:cNvGraphicFramePr>
          <p:nvPr/>
        </p:nvGraphicFramePr>
        <p:xfrm>
          <a:off x="2895600" y="4419600"/>
          <a:ext cx="2133600" cy="736600"/>
        </p:xfrm>
        <a:graphic>
          <a:graphicData uri="http://schemas.openxmlformats.org/presentationml/2006/ole">
            <mc:AlternateContent xmlns:mc="http://schemas.openxmlformats.org/markup-compatibility/2006">
              <mc:Choice xmlns:v="urn:schemas-microsoft-com:vml" Requires="v">
                <p:oleObj spid="_x0000_s164968" name="Equation" r:id="rId5" imgW="1129810" imgH="393529" progId="Equation.DSMT4">
                  <p:embed/>
                </p:oleObj>
              </mc:Choice>
              <mc:Fallback>
                <p:oleObj name="Equation" r:id="rId5" imgW="1129810" imgH="393529"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4419600"/>
                        <a:ext cx="21336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EC91F540-7BB9-4701-A92E-7EEA6598815A}"/>
              </a:ext>
            </a:extLst>
          </p:cNvPr>
          <p:cNvSpPr>
            <a:spLocks noGrp="1" noChangeArrowheads="1"/>
          </p:cNvSpPr>
          <p:nvPr>
            <p:ph type="title"/>
          </p:nvPr>
        </p:nvSpPr>
        <p:spPr>
          <a:xfrm>
            <a:off x="251520" y="533400"/>
            <a:ext cx="8692455" cy="1143000"/>
          </a:xfrm>
        </p:spPr>
        <p:txBody>
          <a:bodyPr/>
          <a:lstStyle/>
          <a:p>
            <a:r>
              <a:rPr lang="en-US" altLang="zh-CN" sz="3200" dirty="0"/>
              <a:t>1.7.3  </a:t>
            </a:r>
            <a:r>
              <a:rPr lang="zh-CN" altLang="en-US" sz="3200" dirty="0"/>
              <a:t>扩散系数与迁移率的关系</a:t>
            </a:r>
            <a:br>
              <a:rPr lang="en-US" altLang="zh-CN" sz="3200" dirty="0"/>
            </a:br>
            <a:r>
              <a:rPr lang="en-US" altLang="zh-CN" sz="3200" dirty="0"/>
              <a:t>                                     </a:t>
            </a:r>
            <a:r>
              <a:rPr lang="en-US" altLang="zh-CN" sz="3200" dirty="0">
                <a:latin typeface="Arial" panose="020B0604020202020204" pitchFamily="34" charset="0"/>
              </a:rPr>
              <a:t>——</a:t>
            </a:r>
            <a:r>
              <a:rPr lang="zh-CN" altLang="en-US" sz="3200" dirty="0"/>
              <a:t>爱因斯坦关系式</a:t>
            </a:r>
            <a:endParaRPr lang="zh-CN" altLang="en-US" dirty="0">
              <a:latin typeface="Times New Roman" panose="02020603050405020304" pitchFamily="18" charset="0"/>
            </a:endParaRPr>
          </a:p>
        </p:txBody>
      </p:sp>
      <p:sp>
        <p:nvSpPr>
          <p:cNvPr id="160771" name="Rectangle 3">
            <a:extLst>
              <a:ext uri="{FF2B5EF4-FFF2-40B4-BE49-F238E27FC236}">
                <a16:creationId xmlns:a16="http://schemas.microsoft.com/office/drawing/2014/main" id="{A5651455-AF6A-4365-B8BC-155845ECF05D}"/>
              </a:ext>
            </a:extLst>
          </p:cNvPr>
          <p:cNvSpPr>
            <a:spLocks noGrp="1" noChangeArrowheads="1"/>
          </p:cNvSpPr>
          <p:nvPr>
            <p:ph idx="1"/>
          </p:nvPr>
        </p:nvSpPr>
        <p:spPr/>
        <p:txBody>
          <a:bodyPr/>
          <a:lstStyle/>
          <a:p>
            <a:pPr>
              <a:buFont typeface="Wingdings" panose="05000000000000000000" pitchFamily="2" charset="2"/>
              <a:buNone/>
            </a:pPr>
            <a:r>
              <a:rPr lang="zh-CN" altLang="en-US" sz="2400" dirty="0">
                <a:latin typeface="宋体" panose="02010600030101010101" pitchFamily="2" charset="-122"/>
              </a:rPr>
              <a:t>电子和空穴的漂移电流密度</a:t>
            </a:r>
            <a:r>
              <a:rPr lang="zh-CN" altLang="en-US" sz="2400" dirty="0"/>
              <a:t> </a:t>
            </a:r>
          </a:p>
          <a:p>
            <a:pPr>
              <a:buFont typeface="Wingdings" panose="05000000000000000000" pitchFamily="2" charset="2"/>
              <a:buNone/>
            </a:pPr>
            <a:endParaRPr lang="zh-CN" altLang="en-US" sz="2400" dirty="0"/>
          </a:p>
          <a:p>
            <a:pPr>
              <a:buFont typeface="Wingdings" panose="05000000000000000000" pitchFamily="2" charset="2"/>
              <a:buNone/>
            </a:pPr>
            <a:endParaRPr lang="zh-CN" altLang="en-US" sz="2400" dirty="0"/>
          </a:p>
          <a:p>
            <a:pPr algn="just">
              <a:buFont typeface="Wingdings" panose="05000000000000000000" pitchFamily="2" charset="2"/>
              <a:buNone/>
            </a:pPr>
            <a:r>
              <a:rPr lang="zh-CN" altLang="en-US" sz="2400" dirty="0">
                <a:latin typeface="宋体" panose="02010600030101010101" pitchFamily="2" charset="-122"/>
              </a:rPr>
              <a:t>扩散电流和漂移电流叠加在一起构成半导体的总电流。则有：</a:t>
            </a:r>
          </a:p>
          <a:p>
            <a:pPr>
              <a:buFont typeface="Wingdings" panose="05000000000000000000" pitchFamily="2" charset="2"/>
              <a:buNone/>
            </a:pPr>
            <a:endParaRPr lang="en-US" altLang="zh-CN" sz="2400" dirty="0"/>
          </a:p>
        </p:txBody>
      </p:sp>
      <p:sp>
        <p:nvSpPr>
          <p:cNvPr id="160773" name="Rectangle 5">
            <a:extLst>
              <a:ext uri="{FF2B5EF4-FFF2-40B4-BE49-F238E27FC236}">
                <a16:creationId xmlns:a16="http://schemas.microsoft.com/office/drawing/2014/main" id="{6C447DE5-3C37-4D3A-808E-BBDEC7066373}"/>
              </a:ext>
            </a:extLst>
          </p:cNvPr>
          <p:cNvSpPr>
            <a:spLocks noChangeArrowheads="1"/>
          </p:cNvSpPr>
          <p:nvPr/>
        </p:nvSpPr>
        <p:spPr bwMode="auto">
          <a:xfrm>
            <a:off x="416718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0775" name="Rectangle 7">
            <a:extLst>
              <a:ext uri="{FF2B5EF4-FFF2-40B4-BE49-F238E27FC236}">
                <a16:creationId xmlns:a16="http://schemas.microsoft.com/office/drawing/2014/main" id="{6E477C0B-E17E-48BF-81F3-70B963E00DF2}"/>
              </a:ext>
            </a:extLst>
          </p:cNvPr>
          <p:cNvSpPr>
            <a:spLocks noChangeArrowheads="1"/>
          </p:cNvSpPr>
          <p:nvPr/>
        </p:nvSpPr>
        <p:spPr bwMode="auto">
          <a:xfrm>
            <a:off x="416718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0774" name="Object 6">
            <a:extLst>
              <a:ext uri="{FF2B5EF4-FFF2-40B4-BE49-F238E27FC236}">
                <a16:creationId xmlns:a16="http://schemas.microsoft.com/office/drawing/2014/main" id="{8C050A1E-D252-4959-89FB-EFC98388843E}"/>
              </a:ext>
            </a:extLst>
          </p:cNvPr>
          <p:cNvGraphicFramePr>
            <a:graphicFrameLocks noChangeAspect="1"/>
          </p:cNvGraphicFramePr>
          <p:nvPr/>
        </p:nvGraphicFramePr>
        <p:xfrm>
          <a:off x="2667000" y="2667000"/>
          <a:ext cx="1524000" cy="430213"/>
        </p:xfrm>
        <a:graphic>
          <a:graphicData uri="http://schemas.openxmlformats.org/presentationml/2006/ole">
            <mc:AlternateContent xmlns:mc="http://schemas.openxmlformats.org/markup-compatibility/2006">
              <mc:Choice xmlns:v="urn:schemas-microsoft-com:vml" Requires="v">
                <p:oleObj spid="_x0000_s160978" name="Equation" r:id="rId3" imgW="825500" imgH="228600" progId="Equation.DSMT4">
                  <p:embed/>
                </p:oleObj>
              </mc:Choice>
              <mc:Fallback>
                <p:oleObj name="Equation" r:id="rId3" imgW="825500" imgH="2286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667000"/>
                        <a:ext cx="1524000"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7" name="Rectangle 9">
            <a:extLst>
              <a:ext uri="{FF2B5EF4-FFF2-40B4-BE49-F238E27FC236}">
                <a16:creationId xmlns:a16="http://schemas.microsoft.com/office/drawing/2014/main" id="{8D0CB0A8-C0B5-4144-810B-5EE5606B4A26}"/>
              </a:ext>
            </a:extLst>
          </p:cNvPr>
          <p:cNvSpPr>
            <a:spLocks noChangeArrowheads="1"/>
          </p:cNvSpPr>
          <p:nvPr/>
        </p:nvSpPr>
        <p:spPr bwMode="auto">
          <a:xfrm>
            <a:off x="4186238" y="3324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0776" name="Object 8">
            <a:extLst>
              <a:ext uri="{FF2B5EF4-FFF2-40B4-BE49-F238E27FC236}">
                <a16:creationId xmlns:a16="http://schemas.microsoft.com/office/drawing/2014/main" id="{25D8E8D1-A6BF-48E7-9D4A-5AC9F31951FD}"/>
              </a:ext>
            </a:extLst>
          </p:cNvPr>
          <p:cNvGraphicFramePr>
            <a:graphicFrameLocks noChangeAspect="1"/>
          </p:cNvGraphicFramePr>
          <p:nvPr/>
        </p:nvGraphicFramePr>
        <p:xfrm>
          <a:off x="4800600" y="2667000"/>
          <a:ext cx="1447800" cy="393700"/>
        </p:xfrm>
        <a:graphic>
          <a:graphicData uri="http://schemas.openxmlformats.org/presentationml/2006/ole">
            <mc:AlternateContent xmlns:mc="http://schemas.openxmlformats.org/markup-compatibility/2006">
              <mc:Choice xmlns:v="urn:schemas-microsoft-com:vml" Requires="v">
                <p:oleObj spid="_x0000_s160979" name="Equation" r:id="rId5" imgW="838200" imgH="228600" progId="Equation.DSMT4">
                  <p:embed/>
                </p:oleObj>
              </mc:Choice>
              <mc:Fallback>
                <p:oleObj name="Equation" r:id="rId5" imgW="838200" imgH="2286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667000"/>
                        <a:ext cx="14478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9" name="Rectangle 11">
            <a:extLst>
              <a:ext uri="{FF2B5EF4-FFF2-40B4-BE49-F238E27FC236}">
                <a16:creationId xmlns:a16="http://schemas.microsoft.com/office/drawing/2014/main" id="{8D40A369-631A-47B6-8BC1-0B49D0FD095B}"/>
              </a:ext>
            </a:extLst>
          </p:cNvPr>
          <p:cNvSpPr>
            <a:spLocks noChangeArrowheads="1"/>
          </p:cNvSpPr>
          <p:nvPr/>
        </p:nvSpPr>
        <p:spPr bwMode="auto">
          <a:xfrm>
            <a:off x="335280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0781" name="Rectangle 13">
            <a:extLst>
              <a:ext uri="{FF2B5EF4-FFF2-40B4-BE49-F238E27FC236}">
                <a16:creationId xmlns:a16="http://schemas.microsoft.com/office/drawing/2014/main" id="{F606732D-3CA4-455D-9CBB-0073303B7DB1}"/>
              </a:ext>
            </a:extLst>
          </p:cNvPr>
          <p:cNvSpPr>
            <a:spLocks noChangeArrowheads="1"/>
          </p:cNvSpPr>
          <p:nvPr/>
        </p:nvSpPr>
        <p:spPr bwMode="auto">
          <a:xfrm>
            <a:off x="335280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0780" name="Object 12">
            <a:extLst>
              <a:ext uri="{FF2B5EF4-FFF2-40B4-BE49-F238E27FC236}">
                <a16:creationId xmlns:a16="http://schemas.microsoft.com/office/drawing/2014/main" id="{91BBBA17-3AE2-4054-961C-38407CD21684}"/>
              </a:ext>
            </a:extLst>
          </p:cNvPr>
          <p:cNvGraphicFramePr>
            <a:graphicFrameLocks noChangeAspect="1"/>
          </p:cNvGraphicFramePr>
          <p:nvPr/>
        </p:nvGraphicFramePr>
        <p:xfrm>
          <a:off x="2667000" y="4419600"/>
          <a:ext cx="3810000" cy="609600"/>
        </p:xfrm>
        <a:graphic>
          <a:graphicData uri="http://schemas.openxmlformats.org/presentationml/2006/ole">
            <mc:AlternateContent xmlns:mc="http://schemas.openxmlformats.org/markup-compatibility/2006">
              <mc:Choice xmlns:v="urn:schemas-microsoft-com:vml" Requires="v">
                <p:oleObj spid="_x0000_s160980" r:id="rId7" imgW="5575300" imgH="901700" progId="Equation.DSMT4">
                  <p:embed/>
                </p:oleObj>
              </mc:Choice>
              <mc:Fallback>
                <p:oleObj r:id="rId7" imgW="5575300" imgH="9017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4419600"/>
                        <a:ext cx="38100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83" name="Rectangle 15">
            <a:extLst>
              <a:ext uri="{FF2B5EF4-FFF2-40B4-BE49-F238E27FC236}">
                <a16:creationId xmlns:a16="http://schemas.microsoft.com/office/drawing/2014/main" id="{3CB82A5E-9787-4DA8-8FA2-C5C63125179C}"/>
              </a:ext>
            </a:extLst>
          </p:cNvPr>
          <p:cNvSpPr>
            <a:spLocks noChangeArrowheads="1"/>
          </p:cNvSpPr>
          <p:nvPr/>
        </p:nvSpPr>
        <p:spPr bwMode="auto">
          <a:xfrm>
            <a:off x="342900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0785" name="Rectangle 17">
            <a:extLst>
              <a:ext uri="{FF2B5EF4-FFF2-40B4-BE49-F238E27FC236}">
                <a16:creationId xmlns:a16="http://schemas.microsoft.com/office/drawing/2014/main" id="{172AC7BE-D9C5-46ED-ADEF-491A18B47A88}"/>
              </a:ext>
            </a:extLst>
          </p:cNvPr>
          <p:cNvSpPr>
            <a:spLocks noChangeArrowheads="1"/>
          </p:cNvSpPr>
          <p:nvPr/>
        </p:nvSpPr>
        <p:spPr bwMode="auto">
          <a:xfrm>
            <a:off x="3181350" y="319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0784" name="Object 16">
            <a:extLst>
              <a:ext uri="{FF2B5EF4-FFF2-40B4-BE49-F238E27FC236}">
                <a16:creationId xmlns:a16="http://schemas.microsoft.com/office/drawing/2014/main" id="{0B680D8B-6052-4F2D-83F1-625A250C27C3}"/>
              </a:ext>
            </a:extLst>
          </p:cNvPr>
          <p:cNvGraphicFramePr>
            <a:graphicFrameLocks noChangeAspect="1"/>
          </p:cNvGraphicFramePr>
          <p:nvPr/>
        </p:nvGraphicFramePr>
        <p:xfrm>
          <a:off x="2667000" y="5334000"/>
          <a:ext cx="3886200" cy="612775"/>
        </p:xfrm>
        <a:graphic>
          <a:graphicData uri="http://schemas.openxmlformats.org/presentationml/2006/ole">
            <mc:AlternateContent xmlns:mc="http://schemas.openxmlformats.org/markup-compatibility/2006">
              <mc:Choice xmlns:v="urn:schemas-microsoft-com:vml" Requires="v">
                <p:oleObj spid="_x0000_s160981" r:id="rId9" imgW="2298700" imgH="393700" progId="Equation.DSMT4">
                  <p:embed/>
                </p:oleObj>
              </mc:Choice>
              <mc:Fallback>
                <p:oleObj r:id="rId9" imgW="2298700" imgH="393700"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5334000"/>
                        <a:ext cx="3886200"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27C16DFF-5A71-4455-AD5A-5C3247727728}"/>
              </a:ext>
            </a:extLst>
          </p:cNvPr>
          <p:cNvSpPr>
            <a:spLocks noGrp="1" noChangeArrowheads="1"/>
          </p:cNvSpPr>
          <p:nvPr>
            <p:ph type="title"/>
          </p:nvPr>
        </p:nvSpPr>
        <p:spPr/>
        <p:txBody>
          <a:bodyPr/>
          <a:lstStyle/>
          <a:p>
            <a:r>
              <a:rPr lang="en-US" altLang="zh-CN" sz="3200" dirty="0"/>
              <a:t>1.7.4  </a:t>
            </a:r>
            <a:r>
              <a:rPr lang="zh-CN" altLang="en-US" sz="3200" dirty="0"/>
              <a:t>扩散长度的物理意义</a:t>
            </a:r>
            <a:r>
              <a:rPr lang="zh-CN" altLang="en-US" dirty="0"/>
              <a:t> </a:t>
            </a:r>
          </a:p>
        </p:txBody>
      </p:sp>
      <p:sp>
        <p:nvSpPr>
          <p:cNvPr id="161795" name="Rectangle 3">
            <a:extLst>
              <a:ext uri="{FF2B5EF4-FFF2-40B4-BE49-F238E27FC236}">
                <a16:creationId xmlns:a16="http://schemas.microsoft.com/office/drawing/2014/main" id="{F0B003EB-3E1F-41CB-810B-96013A517D0B}"/>
              </a:ext>
            </a:extLst>
          </p:cNvPr>
          <p:cNvSpPr>
            <a:spLocks noGrp="1" noChangeArrowheads="1"/>
          </p:cNvSpPr>
          <p:nvPr>
            <p:ph idx="1"/>
          </p:nvPr>
        </p:nvSpPr>
        <p:spPr/>
        <p:txBody>
          <a:bodyPr>
            <a:normAutofit/>
          </a:bodyPr>
          <a:lstStyle/>
          <a:p>
            <a:pPr>
              <a:lnSpc>
                <a:spcPct val="110000"/>
              </a:lnSpc>
            </a:pPr>
            <a:r>
              <a:rPr lang="zh-CN" altLang="en-US" sz="2400" dirty="0">
                <a:latin typeface="宋体" panose="02010600030101010101" pitchFamily="2" charset="-122"/>
              </a:rPr>
              <a:t>当</a:t>
            </a:r>
            <a:r>
              <a:rPr lang="en-US" altLang="zh-CN" sz="2400" i="1" dirty="0">
                <a:latin typeface="宋体" panose="02010600030101010101" pitchFamily="2" charset="-122"/>
              </a:rPr>
              <a:t>x</a:t>
            </a:r>
            <a:r>
              <a:rPr lang="en-US" altLang="zh-CN" sz="2400" dirty="0">
                <a:latin typeface="宋体" panose="02010600030101010101" pitchFamily="2" charset="-122"/>
              </a:rPr>
              <a:t>=</a:t>
            </a:r>
            <a:r>
              <a:rPr lang="en-US" altLang="zh-CN" sz="2400" i="1" dirty="0" err="1">
                <a:latin typeface="宋体" panose="02010600030101010101" pitchFamily="2" charset="-122"/>
              </a:rPr>
              <a:t>L</a:t>
            </a:r>
            <a:r>
              <a:rPr lang="en-US" altLang="zh-CN" sz="2400" baseline="-25000" dirty="0" err="1">
                <a:latin typeface="宋体" panose="02010600030101010101" pitchFamily="2" charset="-122"/>
              </a:rPr>
              <a:t>p</a:t>
            </a:r>
            <a:r>
              <a:rPr lang="zh-CN" altLang="en-US" sz="2400" dirty="0">
                <a:latin typeface="宋体" panose="02010600030101010101" pitchFamily="2" charset="-122"/>
              </a:rPr>
              <a:t>， </a:t>
            </a:r>
          </a:p>
          <a:p>
            <a:pPr>
              <a:lnSpc>
                <a:spcPct val="110000"/>
              </a:lnSpc>
            </a:pPr>
            <a:endParaRPr lang="zh-CN" altLang="en-US" sz="2400" dirty="0">
              <a:latin typeface="宋体" panose="02010600030101010101" pitchFamily="2" charset="-122"/>
            </a:endParaRPr>
          </a:p>
          <a:p>
            <a:pPr>
              <a:lnSpc>
                <a:spcPct val="110000"/>
              </a:lnSpc>
            </a:pPr>
            <a:r>
              <a:rPr lang="zh-CN" altLang="en-US" sz="2400" dirty="0">
                <a:latin typeface="宋体" panose="02010600030101010101" pitchFamily="2" charset="-122"/>
              </a:rPr>
              <a:t>每个非平衡空穴所扩散的平均长度 </a:t>
            </a:r>
          </a:p>
          <a:p>
            <a:pPr>
              <a:lnSpc>
                <a:spcPct val="110000"/>
              </a:lnSpc>
            </a:pPr>
            <a:endParaRPr lang="zh-CN" altLang="en-US" sz="2400" dirty="0">
              <a:latin typeface="宋体" panose="02010600030101010101" pitchFamily="2" charset="-122"/>
            </a:endParaRPr>
          </a:p>
          <a:p>
            <a:pPr>
              <a:lnSpc>
                <a:spcPct val="110000"/>
              </a:lnSpc>
            </a:pPr>
            <a:r>
              <a:rPr lang="zh-CN" altLang="en-US" sz="2400" dirty="0">
                <a:latin typeface="宋体" panose="02010600030101010101" pitchFamily="2" charset="-122"/>
              </a:rPr>
              <a:t>扩散长度可由扩散系数和寿命算出扩散长度可由扩散系数和寿命算出 </a:t>
            </a:r>
          </a:p>
        </p:txBody>
      </p:sp>
      <p:sp>
        <p:nvSpPr>
          <p:cNvPr id="161797" name="Rectangle 5">
            <a:extLst>
              <a:ext uri="{FF2B5EF4-FFF2-40B4-BE49-F238E27FC236}">
                <a16:creationId xmlns:a16="http://schemas.microsoft.com/office/drawing/2014/main" id="{E22DA599-06E2-46AF-8E4F-4696194370BC}"/>
              </a:ext>
            </a:extLst>
          </p:cNvPr>
          <p:cNvSpPr>
            <a:spLocks noChangeArrowheads="1"/>
          </p:cNvSpPr>
          <p:nvPr/>
        </p:nvSpPr>
        <p:spPr bwMode="auto">
          <a:xfrm>
            <a:off x="4171950" y="3267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1796" name="Object 4">
            <a:extLst>
              <a:ext uri="{FF2B5EF4-FFF2-40B4-BE49-F238E27FC236}">
                <a16:creationId xmlns:a16="http://schemas.microsoft.com/office/drawing/2014/main" id="{F98C208C-34FC-4D70-907B-DFD078AB8942}"/>
              </a:ext>
            </a:extLst>
          </p:cNvPr>
          <p:cNvGraphicFramePr>
            <a:graphicFrameLocks noChangeAspect="1"/>
          </p:cNvGraphicFramePr>
          <p:nvPr>
            <p:extLst>
              <p:ext uri="{D42A27DB-BD31-4B8C-83A1-F6EECF244321}">
                <p14:modId xmlns:p14="http://schemas.microsoft.com/office/powerpoint/2010/main" val="3728656944"/>
              </p:ext>
            </p:extLst>
          </p:nvPr>
        </p:nvGraphicFramePr>
        <p:xfrm>
          <a:off x="3167684" y="1754188"/>
          <a:ext cx="1371600" cy="554038"/>
        </p:xfrm>
        <a:graphic>
          <a:graphicData uri="http://schemas.openxmlformats.org/presentationml/2006/ole">
            <mc:AlternateContent xmlns:mc="http://schemas.openxmlformats.org/markup-compatibility/2006">
              <mc:Choice xmlns:v="urn:schemas-microsoft-com:vml" Requires="v">
                <p:oleObj spid="_x0000_s161998" r:id="rId3" imgW="977476" imgH="393529" progId="Equation.DSMT4">
                  <p:embed/>
                </p:oleObj>
              </mc:Choice>
              <mc:Fallback>
                <p:oleObj r:id="rId3" imgW="977476" imgH="393529"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684" y="1754188"/>
                        <a:ext cx="13716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799" name="Rectangle 7">
            <a:extLst>
              <a:ext uri="{FF2B5EF4-FFF2-40B4-BE49-F238E27FC236}">
                <a16:creationId xmlns:a16="http://schemas.microsoft.com/office/drawing/2014/main" id="{A03FD7DB-4BBB-44C5-BD45-B3E7835D44FE}"/>
              </a:ext>
            </a:extLst>
          </p:cNvPr>
          <p:cNvSpPr>
            <a:spLocks noChangeArrowheads="1"/>
          </p:cNvSpPr>
          <p:nvPr/>
        </p:nvSpPr>
        <p:spPr bwMode="auto">
          <a:xfrm>
            <a:off x="3562350" y="3286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1801" name="Rectangle 9">
            <a:extLst>
              <a:ext uri="{FF2B5EF4-FFF2-40B4-BE49-F238E27FC236}">
                <a16:creationId xmlns:a16="http://schemas.microsoft.com/office/drawing/2014/main" id="{903074EF-BC10-4CBF-851A-EF8DDB2BEA6B}"/>
              </a:ext>
            </a:extLst>
          </p:cNvPr>
          <p:cNvSpPr>
            <a:spLocks noChangeArrowheads="1"/>
          </p:cNvSpPr>
          <p:nvPr/>
        </p:nvSpPr>
        <p:spPr bwMode="auto">
          <a:xfrm>
            <a:off x="3562350" y="3286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1800" name="Object 8">
            <a:extLst>
              <a:ext uri="{FF2B5EF4-FFF2-40B4-BE49-F238E27FC236}">
                <a16:creationId xmlns:a16="http://schemas.microsoft.com/office/drawing/2014/main" id="{36DDA45C-A971-4BDC-A3AA-A42D71EFBCB6}"/>
              </a:ext>
            </a:extLst>
          </p:cNvPr>
          <p:cNvGraphicFramePr>
            <a:graphicFrameLocks noChangeAspect="1"/>
          </p:cNvGraphicFramePr>
          <p:nvPr>
            <p:extLst>
              <p:ext uri="{D42A27DB-BD31-4B8C-83A1-F6EECF244321}">
                <p14:modId xmlns:p14="http://schemas.microsoft.com/office/powerpoint/2010/main" val="1940919481"/>
              </p:ext>
            </p:extLst>
          </p:nvPr>
        </p:nvGraphicFramePr>
        <p:xfrm>
          <a:off x="2339752" y="3314463"/>
          <a:ext cx="4191000" cy="592137"/>
        </p:xfrm>
        <a:graphic>
          <a:graphicData uri="http://schemas.openxmlformats.org/presentationml/2006/ole">
            <mc:AlternateContent xmlns:mc="http://schemas.openxmlformats.org/markup-compatibility/2006">
              <mc:Choice xmlns:v="urn:schemas-microsoft-com:vml" Requires="v">
                <p:oleObj spid="_x0000_s161999" r:id="rId5" imgW="2400300" imgH="330200" progId="Equation.DSMT4">
                  <p:embed/>
                </p:oleObj>
              </mc:Choice>
              <mc:Fallback>
                <p:oleObj r:id="rId5" imgW="2400300" imgH="3302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3314463"/>
                        <a:ext cx="4191000" cy="592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03" name="Rectangle 11">
            <a:extLst>
              <a:ext uri="{FF2B5EF4-FFF2-40B4-BE49-F238E27FC236}">
                <a16:creationId xmlns:a16="http://schemas.microsoft.com/office/drawing/2014/main" id="{BDCEA1DA-1A17-42BC-9D69-5717F66D497D}"/>
              </a:ext>
            </a:extLst>
          </p:cNvPr>
          <p:cNvSpPr>
            <a:spLocks noChangeArrowheads="1"/>
          </p:cNvSpPr>
          <p:nvPr/>
        </p:nvSpPr>
        <p:spPr bwMode="auto">
          <a:xfrm>
            <a:off x="4191000"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1805" name="Rectangle 13">
            <a:extLst>
              <a:ext uri="{FF2B5EF4-FFF2-40B4-BE49-F238E27FC236}">
                <a16:creationId xmlns:a16="http://schemas.microsoft.com/office/drawing/2014/main" id="{CBE8E674-30E5-47CA-B3DB-BED6BF7134CB}"/>
              </a:ext>
            </a:extLst>
          </p:cNvPr>
          <p:cNvSpPr>
            <a:spLocks noChangeArrowheads="1"/>
          </p:cNvSpPr>
          <p:nvPr/>
        </p:nvSpPr>
        <p:spPr bwMode="auto">
          <a:xfrm>
            <a:off x="4191000"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1804" name="Object 12">
            <a:extLst>
              <a:ext uri="{FF2B5EF4-FFF2-40B4-BE49-F238E27FC236}">
                <a16:creationId xmlns:a16="http://schemas.microsoft.com/office/drawing/2014/main" id="{8A0CF408-335C-4FFF-B63E-E27CEA33CE66}"/>
              </a:ext>
            </a:extLst>
          </p:cNvPr>
          <p:cNvGraphicFramePr>
            <a:graphicFrameLocks noChangeAspect="1"/>
          </p:cNvGraphicFramePr>
          <p:nvPr>
            <p:extLst>
              <p:ext uri="{D42A27DB-BD31-4B8C-83A1-F6EECF244321}">
                <p14:modId xmlns:p14="http://schemas.microsoft.com/office/powerpoint/2010/main" val="292242640"/>
              </p:ext>
            </p:extLst>
          </p:nvPr>
        </p:nvGraphicFramePr>
        <p:xfrm>
          <a:off x="2443784" y="5066167"/>
          <a:ext cx="1552154" cy="577461"/>
        </p:xfrm>
        <a:graphic>
          <a:graphicData uri="http://schemas.openxmlformats.org/presentationml/2006/ole">
            <mc:AlternateContent xmlns:mc="http://schemas.openxmlformats.org/markup-compatibility/2006">
              <mc:Choice xmlns:v="urn:schemas-microsoft-com:vml" Requires="v">
                <p:oleObj spid="_x0000_s162000" name="Equation" r:id="rId7" imgW="774360" imgH="279360" progId="Equation.DSMT4">
                  <p:embed/>
                </p:oleObj>
              </mc:Choice>
              <mc:Fallback>
                <p:oleObj name="Equation" r:id="rId7" imgW="774360" imgH="27936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3784" y="5066167"/>
                        <a:ext cx="1552154" cy="577461"/>
                      </a:xfrm>
                      <a:prstGeom prst="rect">
                        <a:avLst/>
                      </a:prstGeom>
                      <a:noFill/>
                    </p:spPr>
                  </p:pic>
                </p:oleObj>
              </mc:Fallback>
            </mc:AlternateContent>
          </a:graphicData>
        </a:graphic>
      </p:graphicFrame>
      <p:sp>
        <p:nvSpPr>
          <p:cNvPr id="161807" name="Rectangle 15">
            <a:extLst>
              <a:ext uri="{FF2B5EF4-FFF2-40B4-BE49-F238E27FC236}">
                <a16:creationId xmlns:a16="http://schemas.microsoft.com/office/drawing/2014/main" id="{1A6CBD59-498B-4108-8213-83E81C6A490E}"/>
              </a:ext>
            </a:extLst>
          </p:cNvPr>
          <p:cNvSpPr>
            <a:spLocks noChangeArrowheads="1"/>
          </p:cNvSpPr>
          <p:nvPr/>
        </p:nvSpPr>
        <p:spPr bwMode="auto">
          <a:xfrm>
            <a:off x="4200525"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1808" name="Object 16">
            <a:extLst>
              <a:ext uri="{FF2B5EF4-FFF2-40B4-BE49-F238E27FC236}">
                <a16:creationId xmlns:a16="http://schemas.microsoft.com/office/drawing/2014/main" id="{7C8F787B-6431-4709-9D9C-C456A4E06550}"/>
              </a:ext>
            </a:extLst>
          </p:cNvPr>
          <p:cNvGraphicFramePr>
            <a:graphicFrameLocks noChangeAspect="1"/>
          </p:cNvGraphicFramePr>
          <p:nvPr>
            <p:extLst>
              <p:ext uri="{D42A27DB-BD31-4B8C-83A1-F6EECF244321}">
                <p14:modId xmlns:p14="http://schemas.microsoft.com/office/powerpoint/2010/main" val="3557398649"/>
              </p:ext>
            </p:extLst>
          </p:nvPr>
        </p:nvGraphicFramePr>
        <p:xfrm>
          <a:off x="4435252" y="5066167"/>
          <a:ext cx="1800200" cy="576627"/>
        </p:xfrm>
        <a:graphic>
          <a:graphicData uri="http://schemas.openxmlformats.org/presentationml/2006/ole">
            <mc:AlternateContent xmlns:mc="http://schemas.openxmlformats.org/markup-compatibility/2006">
              <mc:Choice xmlns:v="urn:schemas-microsoft-com:vml" Requires="v">
                <p:oleObj spid="_x0000_s162001" r:id="rId9" imgW="799753" imgH="253890" progId="Equation.DSMT4">
                  <p:embed/>
                </p:oleObj>
              </mc:Choice>
              <mc:Fallback>
                <p:oleObj r:id="rId9" imgW="799753" imgH="253890"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5252" y="5066167"/>
                        <a:ext cx="1800200" cy="576627"/>
                      </a:xfrm>
                      <a:prstGeom prst="rect">
                        <a:avLst/>
                      </a:prstGeom>
                      <a:noFill/>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a:extLst>
              <a:ext uri="{FF2B5EF4-FFF2-40B4-BE49-F238E27FC236}">
                <a16:creationId xmlns:a16="http://schemas.microsoft.com/office/drawing/2014/main" id="{1EEC7E33-796B-4817-BF56-DAB7102BEA21}"/>
              </a:ext>
            </a:extLst>
          </p:cNvPr>
          <p:cNvSpPr>
            <a:spLocks noGrp="1" noChangeArrowheads="1"/>
          </p:cNvSpPr>
          <p:nvPr>
            <p:ph idx="1"/>
          </p:nvPr>
        </p:nvSpPr>
        <p:spPr>
          <a:xfrm>
            <a:off x="742950" y="1371600"/>
            <a:ext cx="7772400" cy="4114800"/>
          </a:xfrm>
        </p:spPr>
        <p:txBody>
          <a:bodyPr>
            <a:normAutofit/>
          </a:bodyPr>
          <a:lstStyle/>
          <a:p>
            <a:pPr>
              <a:buFont typeface="Wingdings" panose="05000000000000000000" pitchFamily="2" charset="2"/>
              <a:buNone/>
            </a:pPr>
            <a:r>
              <a:rPr lang="zh-CN" altLang="en-US" sz="2000" dirty="0">
                <a:solidFill>
                  <a:schemeClr val="tx2"/>
                </a:solidFill>
                <a:latin typeface="宋体" panose="02010600030101010101" pitchFamily="2" charset="-122"/>
              </a:rPr>
              <a:t>描述半导体中同时存在漂移、扩散、复合时的效应</a:t>
            </a:r>
            <a:endParaRPr lang="en-US" altLang="zh-CN" sz="2000" dirty="0">
              <a:solidFill>
                <a:schemeClr val="tx2"/>
              </a:solidFill>
              <a:latin typeface="宋体" panose="02010600030101010101" pitchFamily="2" charset="-122"/>
            </a:endParaRPr>
          </a:p>
          <a:p>
            <a:pPr>
              <a:buFont typeface="Wingdings" panose="05000000000000000000" pitchFamily="2" charset="2"/>
              <a:buNone/>
            </a:pPr>
            <a:r>
              <a:rPr lang="zh-CN" altLang="en-US" sz="2000" dirty="0">
                <a:solidFill>
                  <a:schemeClr val="tx2"/>
                </a:solidFill>
                <a:latin typeface="宋体" panose="02010600030101010101" pitchFamily="2" charset="-122"/>
              </a:rPr>
              <a:t>仍以</a:t>
            </a:r>
            <a:r>
              <a:rPr lang="en-US" altLang="zh-CN" sz="2000" dirty="0">
                <a:solidFill>
                  <a:schemeClr val="tx2"/>
                </a:solidFill>
                <a:latin typeface="Times New Roman" panose="02020603050405020304" pitchFamily="18" charset="0"/>
                <a:cs typeface="Times New Roman" panose="02020603050405020304" pitchFamily="18" charset="0"/>
              </a:rPr>
              <a:t>N</a:t>
            </a:r>
            <a:r>
              <a:rPr lang="zh-CN" altLang="en-US" sz="2000" dirty="0">
                <a:solidFill>
                  <a:schemeClr val="tx2"/>
                </a:solidFill>
                <a:latin typeface="宋体" panose="02010600030101010101" pitchFamily="2" charset="-122"/>
              </a:rPr>
              <a:t>型半导体为例，就一维情况进行讨论，如</a:t>
            </a:r>
            <a:r>
              <a:rPr lang="zh-CN" altLang="en-US" sz="2000" dirty="0">
                <a:solidFill>
                  <a:schemeClr val="tx2"/>
                </a:solidFill>
                <a:latin typeface="Times New Roman" panose="02020603050405020304" pitchFamily="18" charset="0"/>
              </a:rPr>
              <a:t>图下所示。</a:t>
            </a:r>
            <a:r>
              <a:rPr lang="zh-CN" altLang="en-US" sz="4800" dirty="0">
                <a:solidFill>
                  <a:schemeClr val="tx2"/>
                </a:solidFill>
              </a:rPr>
              <a:t> </a:t>
            </a:r>
          </a:p>
          <a:p>
            <a:pPr>
              <a:buFont typeface="Wingdings" panose="05000000000000000000" pitchFamily="2" charset="2"/>
              <a:buNone/>
            </a:pPr>
            <a:r>
              <a:rPr lang="zh-CN" altLang="en-US" sz="2000" dirty="0">
                <a:solidFill>
                  <a:schemeClr val="tx2"/>
                </a:solidFill>
                <a:latin typeface="宋体" panose="02010600030101010101" pitchFamily="2" charset="-122"/>
              </a:rPr>
              <a:t>由于</a:t>
            </a:r>
            <a:r>
              <a:rPr lang="zh-CN" altLang="en-US" sz="2000" dirty="0">
                <a:solidFill>
                  <a:srgbClr val="FF0000"/>
                </a:solidFill>
                <a:latin typeface="宋体" panose="02010600030101010101" pitchFamily="2" charset="-122"/>
              </a:rPr>
              <a:t>扩散</a:t>
            </a:r>
            <a:r>
              <a:rPr lang="zh-CN" altLang="en-US" sz="2000" dirty="0">
                <a:solidFill>
                  <a:schemeClr val="tx2"/>
                </a:solidFill>
                <a:latin typeface="宋体" panose="02010600030101010101" pitchFamily="2" charset="-122"/>
              </a:rPr>
              <a:t>，单位时间单位体积中积累的空穴数为：</a:t>
            </a:r>
            <a:r>
              <a:rPr lang="zh-CN" altLang="en-US" sz="4800" dirty="0">
                <a:solidFill>
                  <a:schemeClr val="tx2"/>
                </a:solidFill>
              </a:rPr>
              <a:t> </a:t>
            </a:r>
          </a:p>
        </p:txBody>
      </p:sp>
      <p:sp>
        <p:nvSpPr>
          <p:cNvPr id="163842" name="Rectangle 2">
            <a:extLst>
              <a:ext uri="{FF2B5EF4-FFF2-40B4-BE49-F238E27FC236}">
                <a16:creationId xmlns:a16="http://schemas.microsoft.com/office/drawing/2014/main" id="{5404148B-8C57-404B-9ADA-4722903FFBE5}"/>
              </a:ext>
            </a:extLst>
          </p:cNvPr>
          <p:cNvSpPr>
            <a:spLocks noGrp="1" noChangeArrowheads="1"/>
          </p:cNvSpPr>
          <p:nvPr>
            <p:ph type="title"/>
          </p:nvPr>
        </p:nvSpPr>
        <p:spPr/>
        <p:txBody>
          <a:bodyPr/>
          <a:lstStyle/>
          <a:p>
            <a:r>
              <a:rPr lang="en-US" altLang="zh-CN" sz="3200"/>
              <a:t>1.7.5  </a:t>
            </a:r>
            <a:r>
              <a:rPr lang="zh-CN" altLang="en-US" sz="3200"/>
              <a:t>连续性方程</a:t>
            </a:r>
            <a:r>
              <a:rPr lang="zh-CN" altLang="en-US"/>
              <a:t> </a:t>
            </a:r>
          </a:p>
        </p:txBody>
      </p:sp>
      <p:sp>
        <p:nvSpPr>
          <p:cNvPr id="163846" name="Rectangle 6">
            <a:extLst>
              <a:ext uri="{FF2B5EF4-FFF2-40B4-BE49-F238E27FC236}">
                <a16:creationId xmlns:a16="http://schemas.microsoft.com/office/drawing/2014/main" id="{2E8A6DFA-2059-4DD3-A038-059CD9FB4F52}"/>
              </a:ext>
            </a:extLst>
          </p:cNvPr>
          <p:cNvSpPr>
            <a:spLocks noChangeArrowheads="1"/>
          </p:cNvSpPr>
          <p:nvPr/>
        </p:nvSpPr>
        <p:spPr bwMode="auto">
          <a:xfrm>
            <a:off x="39052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3848" name="Rectangle 8">
            <a:extLst>
              <a:ext uri="{FF2B5EF4-FFF2-40B4-BE49-F238E27FC236}">
                <a16:creationId xmlns:a16="http://schemas.microsoft.com/office/drawing/2014/main" id="{A2975AA3-D1D7-4164-9F0F-3D7FE758D067}"/>
              </a:ext>
            </a:extLst>
          </p:cNvPr>
          <p:cNvSpPr>
            <a:spLocks noChangeArrowheads="1"/>
          </p:cNvSpPr>
          <p:nvPr/>
        </p:nvSpPr>
        <p:spPr bwMode="auto">
          <a:xfrm>
            <a:off x="39052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3850" name="Rectangle 10">
            <a:extLst>
              <a:ext uri="{FF2B5EF4-FFF2-40B4-BE49-F238E27FC236}">
                <a16:creationId xmlns:a16="http://schemas.microsoft.com/office/drawing/2014/main" id="{2268A0DC-D800-4468-9D49-28460AB78430}"/>
              </a:ext>
            </a:extLst>
          </p:cNvPr>
          <p:cNvSpPr>
            <a:spLocks noChangeArrowheads="1"/>
          </p:cNvSpPr>
          <p:nvPr/>
        </p:nvSpPr>
        <p:spPr bwMode="auto">
          <a:xfrm>
            <a:off x="39052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3849" name="Object 9">
            <a:extLst>
              <a:ext uri="{FF2B5EF4-FFF2-40B4-BE49-F238E27FC236}">
                <a16:creationId xmlns:a16="http://schemas.microsoft.com/office/drawing/2014/main" id="{9F92626D-008B-4ED2-9D6D-D161DB231FEE}"/>
              </a:ext>
            </a:extLst>
          </p:cNvPr>
          <p:cNvGraphicFramePr>
            <a:graphicFrameLocks noChangeAspect="1"/>
          </p:cNvGraphicFramePr>
          <p:nvPr>
            <p:extLst>
              <p:ext uri="{D42A27DB-BD31-4B8C-83A1-F6EECF244321}">
                <p14:modId xmlns:p14="http://schemas.microsoft.com/office/powerpoint/2010/main" val="1550117230"/>
              </p:ext>
            </p:extLst>
          </p:nvPr>
        </p:nvGraphicFramePr>
        <p:xfrm>
          <a:off x="1979712" y="3487527"/>
          <a:ext cx="2209800" cy="652462"/>
        </p:xfrm>
        <a:graphic>
          <a:graphicData uri="http://schemas.openxmlformats.org/presentationml/2006/ole">
            <mc:AlternateContent xmlns:mc="http://schemas.openxmlformats.org/markup-compatibility/2006">
              <mc:Choice xmlns:v="urn:schemas-microsoft-com:vml" Requires="v">
                <p:oleObj spid="_x0000_s163945" name="Equation" r:id="rId3" imgW="3048000" imgH="1041400" progId="Equation.DSMT4">
                  <p:embed/>
                </p:oleObj>
              </mc:Choice>
              <mc:Fallback>
                <p:oleObj name="Equation" r:id="rId3" imgW="3048000" imgH="10414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487527"/>
                        <a:ext cx="2209800" cy="65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组合 20">
            <a:extLst>
              <a:ext uri="{FF2B5EF4-FFF2-40B4-BE49-F238E27FC236}">
                <a16:creationId xmlns:a16="http://schemas.microsoft.com/office/drawing/2014/main" id="{3B177810-212D-417B-AC1D-DB0A48483022}"/>
              </a:ext>
            </a:extLst>
          </p:cNvPr>
          <p:cNvGrpSpPr/>
          <p:nvPr/>
        </p:nvGrpSpPr>
        <p:grpSpPr>
          <a:xfrm>
            <a:off x="5152635" y="4485998"/>
            <a:ext cx="3991365" cy="2094586"/>
            <a:chOff x="4283968" y="2359740"/>
            <a:chExt cx="3991365" cy="2094586"/>
          </a:xfrm>
        </p:grpSpPr>
        <p:sp>
          <p:nvSpPr>
            <p:cNvPr id="2" name="矩形 1">
              <a:extLst>
                <a:ext uri="{FF2B5EF4-FFF2-40B4-BE49-F238E27FC236}">
                  <a16:creationId xmlns:a16="http://schemas.microsoft.com/office/drawing/2014/main" id="{F1E33732-C0F6-4DB2-8107-A07258C2153D}"/>
                </a:ext>
              </a:extLst>
            </p:cNvPr>
            <p:cNvSpPr/>
            <p:nvPr/>
          </p:nvSpPr>
          <p:spPr>
            <a:xfrm>
              <a:off x="4851919" y="2816939"/>
              <a:ext cx="2326704" cy="12241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id="{9B504F21-04D4-4CB8-AC3D-4C6952801F51}"/>
                </a:ext>
              </a:extLst>
            </p:cNvPr>
            <p:cNvCxnSpPr/>
            <p:nvPr/>
          </p:nvCxnSpPr>
          <p:spPr>
            <a:xfrm>
              <a:off x="7178623" y="4041061"/>
              <a:ext cx="7777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6F2E5677-23A1-492F-8F66-85B3D44AB7F8}"/>
                </a:ext>
              </a:extLst>
            </p:cNvPr>
            <p:cNvSpPr txBox="1"/>
            <p:nvPr/>
          </p:nvSpPr>
          <p:spPr>
            <a:xfrm>
              <a:off x="7975251" y="3843932"/>
              <a:ext cx="300082" cy="369332"/>
            </a:xfrm>
            <a:prstGeom prst="rect">
              <a:avLst/>
            </a:prstGeom>
            <a:noFill/>
          </p:spPr>
          <p:txBody>
            <a:bodyPr wrap="square" rtlCol="0">
              <a:spAutoFit/>
            </a:bodyPr>
            <a:lstStyle/>
            <a:p>
              <a:r>
                <a:rPr lang="en-US" altLang="zh-CN" dirty="0"/>
                <a:t>x</a:t>
              </a:r>
              <a:endParaRPr lang="zh-CN" altLang="en-US" dirty="0"/>
            </a:p>
          </p:txBody>
        </p:sp>
        <p:cxnSp>
          <p:nvCxnSpPr>
            <p:cNvPr id="14" name="直接箭头连接符 13">
              <a:extLst>
                <a:ext uri="{FF2B5EF4-FFF2-40B4-BE49-F238E27FC236}">
                  <a16:creationId xmlns:a16="http://schemas.microsoft.com/office/drawing/2014/main" id="{FB87BB6C-9524-426A-B4BE-EA1F4A70FD76}"/>
                </a:ext>
              </a:extLst>
            </p:cNvPr>
            <p:cNvCxnSpPr/>
            <p:nvPr/>
          </p:nvCxnSpPr>
          <p:spPr>
            <a:xfrm>
              <a:off x="5287540" y="2556869"/>
              <a:ext cx="7777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3C862EF-385F-4C31-B677-6244E041E53E}"/>
                </a:ext>
              </a:extLst>
            </p:cNvPr>
            <p:cNvSpPr txBox="1"/>
            <p:nvPr/>
          </p:nvSpPr>
          <p:spPr>
            <a:xfrm>
              <a:off x="6084168" y="2359740"/>
              <a:ext cx="300082" cy="369332"/>
            </a:xfrm>
            <a:prstGeom prst="rect">
              <a:avLst/>
            </a:prstGeom>
            <a:noFill/>
          </p:spPr>
          <p:txBody>
            <a:bodyPr wrap="square" rtlCol="0">
              <a:spAutoFit/>
            </a:bodyPr>
            <a:lstStyle/>
            <a:p>
              <a:r>
                <a:rPr lang="en-US" altLang="zh-CN" dirty="0"/>
                <a:t>E</a:t>
              </a:r>
              <a:endParaRPr lang="zh-CN" altLang="en-US" dirty="0"/>
            </a:p>
          </p:txBody>
        </p:sp>
        <p:cxnSp>
          <p:nvCxnSpPr>
            <p:cNvPr id="16" name="直接箭头连接符 15">
              <a:extLst>
                <a:ext uri="{FF2B5EF4-FFF2-40B4-BE49-F238E27FC236}">
                  <a16:creationId xmlns:a16="http://schemas.microsoft.com/office/drawing/2014/main" id="{C8BAB07A-A67E-42D6-BA2D-3C76382F7E74}"/>
                </a:ext>
              </a:extLst>
            </p:cNvPr>
            <p:cNvCxnSpPr>
              <a:cxnSpLocks/>
            </p:cNvCxnSpPr>
            <p:nvPr/>
          </p:nvCxnSpPr>
          <p:spPr>
            <a:xfrm>
              <a:off x="4283968" y="2996952"/>
              <a:ext cx="5536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BC52B13-2C19-4089-86CF-845E8D037AA2}"/>
                </a:ext>
              </a:extLst>
            </p:cNvPr>
            <p:cNvCxnSpPr>
              <a:cxnSpLocks/>
            </p:cNvCxnSpPr>
            <p:nvPr/>
          </p:nvCxnSpPr>
          <p:spPr>
            <a:xfrm>
              <a:off x="4283968" y="3429000"/>
              <a:ext cx="5679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9AD30EB-4ABF-4477-A64D-56303825E9E4}"/>
                </a:ext>
              </a:extLst>
            </p:cNvPr>
            <p:cNvCxnSpPr>
              <a:cxnSpLocks/>
            </p:cNvCxnSpPr>
            <p:nvPr/>
          </p:nvCxnSpPr>
          <p:spPr>
            <a:xfrm>
              <a:off x="4283968" y="3851002"/>
              <a:ext cx="5536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3A8CD20-1E92-43F6-B609-C6A0E65EA88E}"/>
                </a:ext>
              </a:extLst>
            </p:cNvPr>
            <p:cNvSpPr txBox="1"/>
            <p:nvPr/>
          </p:nvSpPr>
          <p:spPr>
            <a:xfrm>
              <a:off x="5048438" y="3249959"/>
              <a:ext cx="902811" cy="307777"/>
            </a:xfrm>
            <a:prstGeom prst="rect">
              <a:avLst/>
            </a:prstGeom>
            <a:noFill/>
          </p:spPr>
          <p:txBody>
            <a:bodyPr wrap="none" rtlCol="0">
              <a:spAutoFit/>
            </a:bodyPr>
            <a:lstStyle/>
            <a:p>
              <a:r>
                <a:rPr lang="zh-CN" altLang="en-US" sz="1400" dirty="0"/>
                <a:t>注入少子</a:t>
              </a:r>
            </a:p>
          </p:txBody>
        </p:sp>
        <p:sp>
          <p:nvSpPr>
            <p:cNvPr id="29" name="文本框 28">
              <a:extLst>
                <a:ext uri="{FF2B5EF4-FFF2-40B4-BE49-F238E27FC236}">
                  <a16:creationId xmlns:a16="http://schemas.microsoft.com/office/drawing/2014/main" id="{875726C2-A70B-4F5E-AF83-B59C16096813}"/>
                </a:ext>
              </a:extLst>
            </p:cNvPr>
            <p:cNvSpPr txBox="1"/>
            <p:nvPr/>
          </p:nvSpPr>
          <p:spPr>
            <a:xfrm>
              <a:off x="4748356" y="4084994"/>
              <a:ext cx="300082" cy="369332"/>
            </a:xfrm>
            <a:prstGeom prst="rect">
              <a:avLst/>
            </a:prstGeom>
            <a:noFill/>
          </p:spPr>
          <p:txBody>
            <a:bodyPr wrap="square" rtlCol="0">
              <a:spAutoFit/>
            </a:bodyPr>
            <a:lstStyle/>
            <a:p>
              <a:r>
                <a:rPr lang="en-US" altLang="zh-CN" dirty="0"/>
                <a:t>0</a:t>
              </a:r>
              <a:endParaRPr lang="zh-CN" altLang="en-US" dirty="0"/>
            </a:p>
          </p:txBody>
        </p:sp>
      </p:grpSp>
      <p:graphicFrame>
        <p:nvGraphicFramePr>
          <p:cNvPr id="31" name="Object 4">
            <a:extLst>
              <a:ext uri="{FF2B5EF4-FFF2-40B4-BE49-F238E27FC236}">
                <a16:creationId xmlns:a16="http://schemas.microsoft.com/office/drawing/2014/main" id="{73441250-6CEE-4F12-9225-9464ED27FA09}"/>
              </a:ext>
            </a:extLst>
          </p:cNvPr>
          <p:cNvGraphicFramePr>
            <a:graphicFrameLocks noChangeAspect="1"/>
          </p:cNvGraphicFramePr>
          <p:nvPr>
            <p:extLst>
              <p:ext uri="{D42A27DB-BD31-4B8C-83A1-F6EECF244321}">
                <p14:modId xmlns:p14="http://schemas.microsoft.com/office/powerpoint/2010/main" val="1801133493"/>
              </p:ext>
            </p:extLst>
          </p:nvPr>
        </p:nvGraphicFramePr>
        <p:xfrm>
          <a:off x="1891083" y="4827867"/>
          <a:ext cx="1684507" cy="541326"/>
        </p:xfrm>
        <a:graphic>
          <a:graphicData uri="http://schemas.openxmlformats.org/presentationml/2006/ole">
            <mc:AlternateContent xmlns:mc="http://schemas.openxmlformats.org/markup-compatibility/2006">
              <mc:Choice xmlns:v="urn:schemas-microsoft-com:vml" Requires="v">
                <p:oleObj spid="_x0000_s163946" name="Equation" r:id="rId5" imgW="1218960" imgH="393480" progId="Equation.DSMT4">
                  <p:embed/>
                </p:oleObj>
              </mc:Choice>
              <mc:Fallback>
                <p:oleObj name="Equation" r:id="rId5" imgW="1218960" imgH="393480" progId="Equation.DSMT4">
                  <p:embed/>
                  <p:pic>
                    <p:nvPicPr>
                      <p:cNvPr id="164868" name="Object 4">
                        <a:extLst>
                          <a:ext uri="{FF2B5EF4-FFF2-40B4-BE49-F238E27FC236}">
                            <a16:creationId xmlns:a16="http://schemas.microsoft.com/office/drawing/2014/main" id="{156EC4C5-7B4A-4DD4-B4C8-B322ADC25B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1083" y="4827867"/>
                        <a:ext cx="1684507" cy="541326"/>
                      </a:xfrm>
                      <a:prstGeom prst="rect">
                        <a:avLst/>
                      </a:prstGeom>
                      <a:noFill/>
                    </p:spPr>
                  </p:pic>
                </p:oleObj>
              </mc:Fallback>
            </mc:AlternateContent>
          </a:graphicData>
        </a:graphic>
      </p:graphicFrame>
      <p:sp>
        <p:nvSpPr>
          <p:cNvPr id="22" name="矩形 21">
            <a:extLst>
              <a:ext uri="{FF2B5EF4-FFF2-40B4-BE49-F238E27FC236}">
                <a16:creationId xmlns:a16="http://schemas.microsoft.com/office/drawing/2014/main" id="{6469A8BA-69AE-40BE-9476-766F3C8A79F3}"/>
              </a:ext>
            </a:extLst>
          </p:cNvPr>
          <p:cNvSpPr/>
          <p:nvPr/>
        </p:nvSpPr>
        <p:spPr>
          <a:xfrm>
            <a:off x="827584" y="4378289"/>
            <a:ext cx="1800493" cy="307777"/>
          </a:xfrm>
          <a:prstGeom prst="rect">
            <a:avLst/>
          </a:prstGeom>
        </p:spPr>
        <p:txBody>
          <a:bodyPr wrap="none">
            <a:spAutoFit/>
          </a:bodyPr>
          <a:lstStyle/>
          <a:p>
            <a:r>
              <a:rPr lang="zh-CN" altLang="en-US" sz="1400" dirty="0"/>
              <a:t>少子扩散流的改变率</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a:extLst>
              <a:ext uri="{FF2B5EF4-FFF2-40B4-BE49-F238E27FC236}">
                <a16:creationId xmlns:a16="http://schemas.microsoft.com/office/drawing/2014/main" id="{39C57A93-FD17-48A6-90D7-05F959C814EE}"/>
              </a:ext>
            </a:extLst>
          </p:cNvPr>
          <p:cNvSpPr>
            <a:spLocks noGrp="1" noChangeArrowheads="1"/>
          </p:cNvSpPr>
          <p:nvPr>
            <p:ph idx="1"/>
          </p:nvPr>
        </p:nvSpPr>
        <p:spPr>
          <a:xfrm>
            <a:off x="547687" y="1029494"/>
            <a:ext cx="7886700" cy="4351338"/>
          </a:xfrm>
        </p:spPr>
        <p:txBody>
          <a:bodyPr>
            <a:normAutofit/>
          </a:bodyPr>
          <a:lstStyle/>
          <a:p>
            <a:r>
              <a:rPr lang="zh-CN" altLang="en-US" sz="2000" dirty="0">
                <a:solidFill>
                  <a:schemeClr val="tx2"/>
                </a:solidFill>
                <a:latin typeface="宋体" panose="02010600030101010101" pitchFamily="2" charset="-122"/>
              </a:rPr>
              <a:t>由于漂移运动，单位时间单位体积中积累的空穴数为： </a:t>
            </a:r>
          </a:p>
          <a:p>
            <a:endParaRPr lang="zh-CN" altLang="en-US" sz="2000" dirty="0">
              <a:solidFill>
                <a:schemeClr val="tx2"/>
              </a:solidFill>
              <a:latin typeface="宋体" panose="02010600030101010101" pitchFamily="2" charset="-122"/>
            </a:endParaRPr>
          </a:p>
          <a:p>
            <a:endParaRPr lang="zh-CN" altLang="en-US" sz="2000" dirty="0">
              <a:solidFill>
                <a:schemeClr val="tx2"/>
              </a:solidFill>
              <a:latin typeface="宋体" panose="02010600030101010101" pitchFamily="2" charset="-122"/>
            </a:endParaRPr>
          </a:p>
          <a:p>
            <a:endParaRPr lang="zh-CN" altLang="en-US" sz="2000" dirty="0">
              <a:solidFill>
                <a:schemeClr val="tx2"/>
              </a:solidFill>
              <a:latin typeface="宋体" panose="02010600030101010101" pitchFamily="2" charset="-122"/>
            </a:endParaRPr>
          </a:p>
          <a:p>
            <a:r>
              <a:rPr lang="zh-CN" altLang="en-US" sz="2000" dirty="0">
                <a:solidFill>
                  <a:schemeClr val="tx2"/>
                </a:solidFill>
                <a:latin typeface="宋体" panose="02010600030101010101" pitchFamily="2" charset="-122"/>
              </a:rPr>
              <a:t>单位体积内空穴随时间的变化率应当是单位体积内空穴随时间的变化率应当是 </a:t>
            </a:r>
          </a:p>
          <a:p>
            <a:endParaRPr lang="zh-CN" altLang="en-US" sz="2000" dirty="0">
              <a:solidFill>
                <a:schemeClr val="tx2"/>
              </a:solidFill>
              <a:latin typeface="宋体" panose="02010600030101010101" pitchFamily="2" charset="-122"/>
            </a:endParaRPr>
          </a:p>
          <a:p>
            <a:endParaRPr lang="zh-CN" altLang="en-US" sz="2000" dirty="0">
              <a:solidFill>
                <a:schemeClr val="tx2"/>
              </a:solidFill>
              <a:latin typeface="宋体" panose="02010600030101010101" pitchFamily="2" charset="-122"/>
            </a:endParaRPr>
          </a:p>
          <a:p>
            <a:endParaRPr lang="zh-CN" altLang="en-US" sz="2000" dirty="0">
              <a:solidFill>
                <a:schemeClr val="tx2"/>
              </a:solidFill>
              <a:latin typeface="宋体" panose="02010600030101010101" pitchFamily="2" charset="-122"/>
            </a:endParaRPr>
          </a:p>
          <a:p>
            <a:r>
              <a:rPr lang="zh-CN" altLang="en-US" sz="2000" dirty="0">
                <a:solidFill>
                  <a:schemeClr val="tx2"/>
                </a:solidFill>
                <a:latin typeface="宋体" panose="02010600030101010101" pitchFamily="2" charset="-122"/>
              </a:rPr>
              <a:t>电子的连续性方程式： </a:t>
            </a:r>
          </a:p>
        </p:txBody>
      </p:sp>
      <p:sp>
        <p:nvSpPr>
          <p:cNvPr id="162822" name="Rectangle 6">
            <a:extLst>
              <a:ext uri="{FF2B5EF4-FFF2-40B4-BE49-F238E27FC236}">
                <a16:creationId xmlns:a16="http://schemas.microsoft.com/office/drawing/2014/main" id="{09C6BED6-B872-42AC-95BD-3420AD749C4F}"/>
              </a:ext>
            </a:extLst>
          </p:cNvPr>
          <p:cNvSpPr>
            <a:spLocks noChangeArrowheads="1"/>
          </p:cNvSpPr>
          <p:nvPr/>
        </p:nvSpPr>
        <p:spPr bwMode="auto">
          <a:xfrm>
            <a:off x="3624263"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2824" name="Rectangle 8">
            <a:extLst>
              <a:ext uri="{FF2B5EF4-FFF2-40B4-BE49-F238E27FC236}">
                <a16:creationId xmlns:a16="http://schemas.microsoft.com/office/drawing/2014/main" id="{1F6BF146-6E6B-471B-9AC3-784394E1A081}"/>
              </a:ext>
            </a:extLst>
          </p:cNvPr>
          <p:cNvSpPr>
            <a:spLocks noChangeArrowheads="1"/>
          </p:cNvSpPr>
          <p:nvPr/>
        </p:nvSpPr>
        <p:spPr bwMode="auto">
          <a:xfrm>
            <a:off x="3624263"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2826" name="Rectangle 10">
            <a:extLst>
              <a:ext uri="{FF2B5EF4-FFF2-40B4-BE49-F238E27FC236}">
                <a16:creationId xmlns:a16="http://schemas.microsoft.com/office/drawing/2014/main" id="{61C200D3-68C8-4A86-BF33-6DCA9EA6D012}"/>
              </a:ext>
            </a:extLst>
          </p:cNvPr>
          <p:cNvSpPr>
            <a:spLocks noChangeArrowheads="1"/>
          </p:cNvSpPr>
          <p:nvPr/>
        </p:nvSpPr>
        <p:spPr bwMode="auto">
          <a:xfrm>
            <a:off x="3624263"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2825" name="Object 9">
            <a:extLst>
              <a:ext uri="{FF2B5EF4-FFF2-40B4-BE49-F238E27FC236}">
                <a16:creationId xmlns:a16="http://schemas.microsoft.com/office/drawing/2014/main" id="{4FA01DD0-4841-4903-936E-ABDD56799BE0}"/>
              </a:ext>
            </a:extLst>
          </p:cNvPr>
          <p:cNvGraphicFramePr>
            <a:graphicFrameLocks noChangeAspect="1"/>
          </p:cNvGraphicFramePr>
          <p:nvPr>
            <p:extLst>
              <p:ext uri="{D42A27DB-BD31-4B8C-83A1-F6EECF244321}">
                <p14:modId xmlns:p14="http://schemas.microsoft.com/office/powerpoint/2010/main" val="2452577917"/>
              </p:ext>
            </p:extLst>
          </p:nvPr>
        </p:nvGraphicFramePr>
        <p:xfrm>
          <a:off x="971600" y="1473546"/>
          <a:ext cx="3209226" cy="757958"/>
        </p:xfrm>
        <a:graphic>
          <a:graphicData uri="http://schemas.openxmlformats.org/presentationml/2006/ole">
            <mc:AlternateContent xmlns:mc="http://schemas.openxmlformats.org/markup-compatibility/2006">
              <mc:Choice xmlns:v="urn:schemas-microsoft-com:vml" Requires="v">
                <p:oleObj spid="_x0000_s162985" r:id="rId3" imgW="4343400" imgH="1028700" progId="Equation.DSMT4">
                  <p:embed/>
                </p:oleObj>
              </mc:Choice>
              <mc:Fallback>
                <p:oleObj r:id="rId3" imgW="4343400" imgH="10287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473546"/>
                        <a:ext cx="3209226" cy="757958"/>
                      </a:xfrm>
                      <a:prstGeom prst="rect">
                        <a:avLst/>
                      </a:prstGeom>
                      <a:noFill/>
                    </p:spPr>
                  </p:pic>
                </p:oleObj>
              </mc:Fallback>
            </mc:AlternateContent>
          </a:graphicData>
        </a:graphic>
      </p:graphicFrame>
      <p:sp>
        <p:nvSpPr>
          <p:cNvPr id="162828" name="Rectangle 12">
            <a:extLst>
              <a:ext uri="{FF2B5EF4-FFF2-40B4-BE49-F238E27FC236}">
                <a16:creationId xmlns:a16="http://schemas.microsoft.com/office/drawing/2014/main" id="{09E6A281-07CA-4327-A11B-F22259226869}"/>
              </a:ext>
            </a:extLst>
          </p:cNvPr>
          <p:cNvSpPr>
            <a:spLocks noChangeArrowheads="1"/>
          </p:cNvSpPr>
          <p:nvPr/>
        </p:nvSpPr>
        <p:spPr bwMode="auto">
          <a:xfrm>
            <a:off x="2438400" y="3190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2827" name="Object 11">
            <a:extLst>
              <a:ext uri="{FF2B5EF4-FFF2-40B4-BE49-F238E27FC236}">
                <a16:creationId xmlns:a16="http://schemas.microsoft.com/office/drawing/2014/main" id="{4A5250DF-63BF-49E3-A757-FEC3465E70B4}"/>
              </a:ext>
            </a:extLst>
          </p:cNvPr>
          <p:cNvGraphicFramePr>
            <a:graphicFrameLocks noChangeAspect="1"/>
          </p:cNvGraphicFramePr>
          <p:nvPr>
            <p:extLst>
              <p:ext uri="{D42A27DB-BD31-4B8C-83A1-F6EECF244321}">
                <p14:modId xmlns:p14="http://schemas.microsoft.com/office/powerpoint/2010/main" val="2843178468"/>
              </p:ext>
            </p:extLst>
          </p:nvPr>
        </p:nvGraphicFramePr>
        <p:xfrm>
          <a:off x="1155700" y="3475038"/>
          <a:ext cx="6832600" cy="795337"/>
        </p:xfrm>
        <a:graphic>
          <a:graphicData uri="http://schemas.openxmlformats.org/presentationml/2006/ole">
            <mc:AlternateContent xmlns:mc="http://schemas.openxmlformats.org/markup-compatibility/2006">
              <mc:Choice xmlns:v="urn:schemas-microsoft-com:vml" Requires="v">
                <p:oleObj spid="_x0000_s162986" name="Equation" r:id="rId5" imgW="4127400" imgH="482400" progId="Equation.DSMT4">
                  <p:embed/>
                </p:oleObj>
              </mc:Choice>
              <mc:Fallback>
                <p:oleObj name="Equation" r:id="rId5" imgW="4127400" imgH="482400" progId="Equation.DSMT4">
                  <p:embed/>
                  <p:pic>
                    <p:nvPicPr>
                      <p:cNvPr id="0" name="Object 11"/>
                      <p:cNvPicPr>
                        <a:picLocks noChangeAspect="1" noChangeArrowheads="1"/>
                      </p:cNvPicPr>
                      <p:nvPr/>
                    </p:nvPicPr>
                    <p:blipFill>
                      <a:blip r:embed="rId6"/>
                      <a:srcRect/>
                      <a:stretch>
                        <a:fillRect/>
                      </a:stretch>
                    </p:blipFill>
                    <p:spPr bwMode="auto">
                      <a:xfrm>
                        <a:off x="1155700" y="3475038"/>
                        <a:ext cx="6832600" cy="795337"/>
                      </a:xfrm>
                      <a:prstGeom prst="rect">
                        <a:avLst/>
                      </a:prstGeom>
                      <a:noFill/>
                    </p:spPr>
                  </p:pic>
                </p:oleObj>
              </mc:Fallback>
            </mc:AlternateContent>
          </a:graphicData>
        </a:graphic>
      </p:graphicFrame>
      <p:sp>
        <p:nvSpPr>
          <p:cNvPr id="162830" name="Rectangle 14">
            <a:extLst>
              <a:ext uri="{FF2B5EF4-FFF2-40B4-BE49-F238E27FC236}">
                <a16:creationId xmlns:a16="http://schemas.microsoft.com/office/drawing/2014/main" id="{A076D9B8-582C-434F-8193-14798D0DB6CF}"/>
              </a:ext>
            </a:extLst>
          </p:cNvPr>
          <p:cNvSpPr>
            <a:spLocks noChangeArrowheads="1"/>
          </p:cNvSpPr>
          <p:nvPr/>
        </p:nvSpPr>
        <p:spPr bwMode="auto">
          <a:xfrm>
            <a:off x="2366963" y="3176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62829" name="Object 13">
            <a:extLst>
              <a:ext uri="{FF2B5EF4-FFF2-40B4-BE49-F238E27FC236}">
                <a16:creationId xmlns:a16="http://schemas.microsoft.com/office/drawing/2014/main" id="{4772B31A-CD95-4F1C-8F7F-D7839470FF22}"/>
              </a:ext>
            </a:extLst>
          </p:cNvPr>
          <p:cNvGraphicFramePr>
            <a:graphicFrameLocks noChangeAspect="1"/>
          </p:cNvGraphicFramePr>
          <p:nvPr>
            <p:extLst>
              <p:ext uri="{D42A27DB-BD31-4B8C-83A1-F6EECF244321}">
                <p14:modId xmlns:p14="http://schemas.microsoft.com/office/powerpoint/2010/main" val="2403442509"/>
              </p:ext>
            </p:extLst>
          </p:nvPr>
        </p:nvGraphicFramePr>
        <p:xfrm>
          <a:off x="1233488" y="5046663"/>
          <a:ext cx="6430962" cy="758825"/>
        </p:xfrm>
        <a:graphic>
          <a:graphicData uri="http://schemas.openxmlformats.org/presentationml/2006/ole">
            <mc:AlternateContent xmlns:mc="http://schemas.openxmlformats.org/markup-compatibility/2006">
              <mc:Choice xmlns:v="urn:schemas-microsoft-com:vml" Requires="v">
                <p:oleObj spid="_x0000_s162987" name="Equation" r:id="rId7" imgW="4152600" imgH="482400" progId="Equation.DSMT4">
                  <p:embed/>
                </p:oleObj>
              </mc:Choice>
              <mc:Fallback>
                <p:oleObj name="Equation" r:id="rId7" imgW="4152600" imgH="482400" progId="Equation.DSMT4">
                  <p:embed/>
                  <p:pic>
                    <p:nvPicPr>
                      <p:cNvPr id="0" name="Object 13"/>
                      <p:cNvPicPr>
                        <a:picLocks noChangeAspect="1" noChangeArrowheads="1"/>
                      </p:cNvPicPr>
                      <p:nvPr/>
                    </p:nvPicPr>
                    <p:blipFill>
                      <a:blip r:embed="rId8"/>
                      <a:srcRect/>
                      <a:stretch>
                        <a:fillRect/>
                      </a:stretch>
                    </p:blipFill>
                    <p:spPr bwMode="auto">
                      <a:xfrm>
                        <a:off x="1233488" y="5046663"/>
                        <a:ext cx="6430962" cy="758825"/>
                      </a:xfrm>
                      <a:prstGeom prst="rect">
                        <a:avLst/>
                      </a:prstGeom>
                      <a:noFill/>
                    </p:spPr>
                  </p:pic>
                </p:oleObj>
              </mc:Fallback>
            </mc:AlternateContent>
          </a:graphicData>
        </a:graphic>
      </p:graphicFrame>
      <p:graphicFrame>
        <p:nvGraphicFramePr>
          <p:cNvPr id="13" name="Object 5">
            <a:extLst>
              <a:ext uri="{FF2B5EF4-FFF2-40B4-BE49-F238E27FC236}">
                <a16:creationId xmlns:a16="http://schemas.microsoft.com/office/drawing/2014/main" id="{2A6C7EBC-61BC-442D-A619-510AA3441373}"/>
              </a:ext>
            </a:extLst>
          </p:cNvPr>
          <p:cNvGraphicFramePr>
            <a:graphicFrameLocks noChangeAspect="1"/>
          </p:cNvGraphicFramePr>
          <p:nvPr>
            <p:extLst>
              <p:ext uri="{D42A27DB-BD31-4B8C-83A1-F6EECF244321}">
                <p14:modId xmlns:p14="http://schemas.microsoft.com/office/powerpoint/2010/main" val="286749564"/>
              </p:ext>
            </p:extLst>
          </p:nvPr>
        </p:nvGraphicFramePr>
        <p:xfrm>
          <a:off x="5364088" y="1628800"/>
          <a:ext cx="1174278" cy="412078"/>
        </p:xfrm>
        <a:graphic>
          <a:graphicData uri="http://schemas.openxmlformats.org/presentationml/2006/ole">
            <mc:AlternateContent xmlns:mc="http://schemas.openxmlformats.org/markup-compatibility/2006">
              <mc:Choice xmlns:v="urn:schemas-microsoft-com:vml" Requires="v">
                <p:oleObj spid="_x0000_s162988" name="Equation" r:id="rId9" imgW="723600" imgH="253800" progId="Equation.DSMT4">
                  <p:embed/>
                </p:oleObj>
              </mc:Choice>
              <mc:Fallback>
                <p:oleObj name="Equation" r:id="rId9" imgW="723600" imgH="253800" progId="Equation.DSMT4">
                  <p:embed/>
                  <p:pic>
                    <p:nvPicPr>
                      <p:cNvPr id="8" name="Object 5">
                        <a:extLst>
                          <a:ext uri="{FF2B5EF4-FFF2-40B4-BE49-F238E27FC236}">
                            <a16:creationId xmlns:a16="http://schemas.microsoft.com/office/drawing/2014/main" id="{3ABB307A-33BC-4392-A88D-D2AD8314A489}"/>
                          </a:ext>
                        </a:extLst>
                      </p:cNvPr>
                      <p:cNvPicPr>
                        <a:picLocks noChangeAspect="1" noChangeArrowheads="1"/>
                      </p:cNvPicPr>
                      <p:nvPr/>
                    </p:nvPicPr>
                    <p:blipFill>
                      <a:blip r:embed="rId10"/>
                      <a:srcRect/>
                      <a:stretch>
                        <a:fillRect/>
                      </a:stretch>
                    </p:blipFill>
                    <p:spPr bwMode="auto">
                      <a:xfrm>
                        <a:off x="5364088" y="1628800"/>
                        <a:ext cx="1174278" cy="412078"/>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3F6FFD6-B192-43C8-84F5-5A86DF31A549}"/>
              </a:ext>
            </a:extLst>
          </p:cNvPr>
          <p:cNvPicPr>
            <a:picLocks noChangeAspect="1"/>
          </p:cNvPicPr>
          <p:nvPr/>
        </p:nvPicPr>
        <p:blipFill>
          <a:blip r:embed="rId2"/>
          <a:stretch>
            <a:fillRect/>
          </a:stretch>
        </p:blipFill>
        <p:spPr>
          <a:xfrm>
            <a:off x="611559" y="1844824"/>
            <a:ext cx="7936881" cy="4464496"/>
          </a:xfrm>
          <a:prstGeom prst="rect">
            <a:avLst/>
          </a:prstGeom>
        </p:spPr>
      </p:pic>
      <p:sp>
        <p:nvSpPr>
          <p:cNvPr id="3" name="文本框 2">
            <a:extLst>
              <a:ext uri="{FF2B5EF4-FFF2-40B4-BE49-F238E27FC236}">
                <a16:creationId xmlns:a16="http://schemas.microsoft.com/office/drawing/2014/main" id="{9C156091-FB53-45C6-A635-CA59126AA7AF}"/>
              </a:ext>
            </a:extLst>
          </p:cNvPr>
          <p:cNvSpPr txBox="1"/>
          <p:nvPr/>
        </p:nvSpPr>
        <p:spPr>
          <a:xfrm>
            <a:off x="1341221" y="908720"/>
            <a:ext cx="6647974" cy="523220"/>
          </a:xfrm>
          <a:prstGeom prst="rect">
            <a:avLst/>
          </a:prstGeom>
          <a:noFill/>
        </p:spPr>
        <p:txBody>
          <a:bodyPr wrap="none" rtlCol="0">
            <a:spAutoFit/>
          </a:bodyPr>
          <a:lstStyle/>
          <a:p>
            <a:r>
              <a:rPr lang="zh-CN" altLang="en-US" sz="2800" b="1" dirty="0">
                <a:solidFill>
                  <a:srgbClr val="FF0000"/>
                </a:solidFill>
              </a:rPr>
              <a:t>控制载流子运动的原因？</a:t>
            </a:r>
            <a:r>
              <a:rPr lang="en-US" altLang="zh-CN" sz="2800" b="1" dirty="0">
                <a:solidFill>
                  <a:srgbClr val="FF0000"/>
                </a:solidFill>
              </a:rPr>
              <a:t>——</a:t>
            </a:r>
            <a:r>
              <a:rPr lang="zh-CN" altLang="en-US" sz="2800" b="1" dirty="0">
                <a:solidFill>
                  <a:srgbClr val="FF0000"/>
                </a:solidFill>
              </a:rPr>
              <a:t>扩散与漂移</a:t>
            </a:r>
          </a:p>
        </p:txBody>
      </p:sp>
    </p:spTree>
    <p:extLst>
      <p:ext uri="{BB962C8B-B14F-4D97-AF65-F5344CB8AC3E}">
        <p14:creationId xmlns:p14="http://schemas.microsoft.com/office/powerpoint/2010/main" val="39466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5">
            <a:extLst>
              <a:ext uri="{FF2B5EF4-FFF2-40B4-BE49-F238E27FC236}">
                <a16:creationId xmlns:a16="http://schemas.microsoft.com/office/drawing/2014/main" id="{43D40EB2-FE61-4C07-AB69-67939D931A9B}"/>
              </a:ext>
            </a:extLst>
          </p:cNvPr>
          <p:cNvSpPr>
            <a:spLocks noChangeArrowheads="1"/>
          </p:cNvSpPr>
          <p:nvPr/>
        </p:nvSpPr>
        <p:spPr bwMode="auto">
          <a:xfrm>
            <a:off x="457200" y="1375491"/>
            <a:ext cx="7991290" cy="44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lang="zh-CN" altLang="en-US" sz="2000" b="1" dirty="0"/>
              <a:t>在一维情况下，如电场恒定，</a:t>
            </a:r>
            <a:r>
              <a:rPr lang="zh-CN" altLang="en-US" sz="2000" b="1" dirty="0">
                <a:solidFill>
                  <a:srgbClr val="FF0000"/>
                </a:solidFill>
                <a:effectLst>
                  <a:outerShdw blurRad="38100" dist="38100" dir="2700000" algn="tl">
                    <a:srgbClr val="000000">
                      <a:alpha val="43137"/>
                    </a:srgbClr>
                  </a:outerShdw>
                </a:effectLst>
              </a:rPr>
              <a:t>载流子浓度随时间和空间的变化关系</a:t>
            </a:r>
            <a:r>
              <a:rPr lang="zh-CN" altLang="en-US" sz="2000" b="1" dirty="0"/>
              <a:t>为 </a:t>
            </a:r>
          </a:p>
        </p:txBody>
      </p:sp>
      <p:graphicFrame>
        <p:nvGraphicFramePr>
          <p:cNvPr id="61444" name="Object 7">
            <a:extLst>
              <a:ext uri="{FF2B5EF4-FFF2-40B4-BE49-F238E27FC236}">
                <a16:creationId xmlns:a16="http://schemas.microsoft.com/office/drawing/2014/main" id="{2E59F25F-1DB9-47EF-BA32-5A4F38A6D716}"/>
              </a:ext>
            </a:extLst>
          </p:cNvPr>
          <p:cNvGraphicFramePr>
            <a:graphicFrameLocks noChangeAspect="1"/>
          </p:cNvGraphicFramePr>
          <p:nvPr/>
        </p:nvGraphicFramePr>
        <p:xfrm>
          <a:off x="2895600" y="2176463"/>
          <a:ext cx="2438400" cy="566737"/>
        </p:xfrm>
        <a:graphic>
          <a:graphicData uri="http://schemas.openxmlformats.org/presentationml/2006/ole">
            <mc:AlternateContent xmlns:mc="http://schemas.openxmlformats.org/markup-compatibility/2006">
              <mc:Choice xmlns:v="urn:schemas-microsoft-com:vml" Requires="v">
                <p:oleObj spid="_x0000_s191526" name="Equation" r:id="rId3" imgW="2006600" imgH="469900" progId="Equation.DSMT4">
                  <p:embed/>
                </p:oleObj>
              </mc:Choice>
              <mc:Fallback>
                <p:oleObj name="Equation" r:id="rId3" imgW="2006600" imgH="469900" progId="Equation.DSMT4">
                  <p:embed/>
                  <p:pic>
                    <p:nvPicPr>
                      <p:cNvPr id="61444" name="Object 7">
                        <a:extLst>
                          <a:ext uri="{FF2B5EF4-FFF2-40B4-BE49-F238E27FC236}">
                            <a16:creationId xmlns:a16="http://schemas.microsoft.com/office/drawing/2014/main" id="{2E59F25F-1DB9-47EF-BA32-5A4F38A6D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176463"/>
                        <a:ext cx="24384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5" name="Object 6">
            <a:extLst>
              <a:ext uri="{FF2B5EF4-FFF2-40B4-BE49-F238E27FC236}">
                <a16:creationId xmlns:a16="http://schemas.microsoft.com/office/drawing/2014/main" id="{A3AC2E6E-D6AC-41E0-B98E-7DC738589F50}"/>
              </a:ext>
            </a:extLst>
          </p:cNvPr>
          <p:cNvGraphicFramePr>
            <a:graphicFrameLocks noChangeAspect="1"/>
          </p:cNvGraphicFramePr>
          <p:nvPr/>
        </p:nvGraphicFramePr>
        <p:xfrm>
          <a:off x="2895600" y="2916238"/>
          <a:ext cx="2514600" cy="588962"/>
        </p:xfrm>
        <a:graphic>
          <a:graphicData uri="http://schemas.openxmlformats.org/presentationml/2006/ole">
            <mc:AlternateContent xmlns:mc="http://schemas.openxmlformats.org/markup-compatibility/2006">
              <mc:Choice xmlns:v="urn:schemas-microsoft-com:vml" Requires="v">
                <p:oleObj spid="_x0000_s191527" name="Equation" r:id="rId5" imgW="1955800" imgH="457200" progId="Equation.DSMT4">
                  <p:embed/>
                </p:oleObj>
              </mc:Choice>
              <mc:Fallback>
                <p:oleObj name="Equation" r:id="rId5" imgW="1955800" imgH="457200" progId="Equation.DSMT4">
                  <p:embed/>
                  <p:pic>
                    <p:nvPicPr>
                      <p:cNvPr id="61445" name="Object 6">
                        <a:extLst>
                          <a:ext uri="{FF2B5EF4-FFF2-40B4-BE49-F238E27FC236}">
                            <a16:creationId xmlns:a16="http://schemas.microsoft.com/office/drawing/2014/main" id="{A3AC2E6E-D6AC-41E0-B98E-7DC738589F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2916238"/>
                        <a:ext cx="251460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6" name="Rectangle 8">
            <a:extLst>
              <a:ext uri="{FF2B5EF4-FFF2-40B4-BE49-F238E27FC236}">
                <a16:creationId xmlns:a16="http://schemas.microsoft.com/office/drawing/2014/main" id="{10EEF2D8-4EC3-468E-A692-E478D484E249}"/>
              </a:ext>
            </a:extLst>
          </p:cNvPr>
          <p:cNvSpPr>
            <a:spLocks noChangeArrowheads="1"/>
          </p:cNvSpPr>
          <p:nvPr/>
        </p:nvSpPr>
        <p:spPr bwMode="auto">
          <a:xfrm>
            <a:off x="0" y="2967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endParaRPr lang="zh-CN" altLang="en-US" sz="2000" b="1"/>
          </a:p>
        </p:txBody>
      </p:sp>
      <p:sp>
        <p:nvSpPr>
          <p:cNvPr id="61447" name="Rectangle 10">
            <a:extLst>
              <a:ext uri="{FF2B5EF4-FFF2-40B4-BE49-F238E27FC236}">
                <a16:creationId xmlns:a16="http://schemas.microsoft.com/office/drawing/2014/main" id="{BC8D78DB-7AD1-4043-9281-C2670C5501C1}"/>
              </a:ext>
            </a:extLst>
          </p:cNvPr>
          <p:cNvSpPr>
            <a:spLocks noChangeArrowheads="1"/>
          </p:cNvSpPr>
          <p:nvPr/>
        </p:nvSpPr>
        <p:spPr bwMode="auto">
          <a:xfrm>
            <a:off x="5257800" y="24844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sp>
        <p:nvSpPr>
          <p:cNvPr id="113675" name="Rectangle 11">
            <a:extLst>
              <a:ext uri="{FF2B5EF4-FFF2-40B4-BE49-F238E27FC236}">
                <a16:creationId xmlns:a16="http://schemas.microsoft.com/office/drawing/2014/main" id="{7E7AF358-5323-4323-91BA-4CAC66968E69}"/>
              </a:ext>
            </a:extLst>
          </p:cNvPr>
          <p:cNvSpPr>
            <a:spLocks noChangeArrowheads="1"/>
          </p:cNvSpPr>
          <p:nvPr/>
        </p:nvSpPr>
        <p:spPr bwMode="auto">
          <a:xfrm>
            <a:off x="381000" y="3886200"/>
            <a:ext cx="79248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357188" indent="-3571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r>
              <a:rPr lang="zh-CN" altLang="en-US" sz="2000" b="1" dirty="0"/>
              <a:t>说明：</a:t>
            </a:r>
          </a:p>
          <a:p>
            <a:pPr eaLnBrk="1" hangingPunct="1">
              <a:lnSpc>
                <a:spcPct val="110000"/>
              </a:lnSpc>
              <a:spcBef>
                <a:spcPct val="0"/>
              </a:spcBef>
              <a:buFontTx/>
              <a:buNone/>
            </a:pPr>
            <a:r>
              <a:rPr lang="en-US" altLang="zh-CN" sz="2000" b="1" dirty="0"/>
              <a:t>1</a:t>
            </a:r>
            <a:r>
              <a:rPr lang="zh-CN" altLang="en-US" sz="2000" b="1" dirty="0"/>
              <a:t>）连续性方程是粒子数守恒的数学描述，对任何半导体（</a:t>
            </a:r>
            <a:r>
              <a:rPr lang="en-US" altLang="zh-CN" sz="2000" b="1" dirty="0"/>
              <a:t>N</a:t>
            </a:r>
            <a:r>
              <a:rPr lang="zh-CN" altLang="en-US" sz="2000" b="1" dirty="0"/>
              <a:t>、</a:t>
            </a:r>
            <a:r>
              <a:rPr lang="en-US" altLang="zh-CN" sz="2000" b="1" dirty="0"/>
              <a:t>P</a:t>
            </a:r>
            <a:r>
              <a:rPr lang="zh-CN" altLang="en-US" sz="2000" b="1" dirty="0"/>
              <a:t>、平衡、非平衡）都成立</a:t>
            </a:r>
          </a:p>
          <a:p>
            <a:pPr eaLnBrk="1" hangingPunct="1">
              <a:lnSpc>
                <a:spcPct val="110000"/>
              </a:lnSpc>
              <a:spcBef>
                <a:spcPct val="0"/>
              </a:spcBef>
              <a:buFontTx/>
              <a:buNone/>
            </a:pPr>
            <a:r>
              <a:rPr lang="en-US" altLang="zh-CN" sz="2000" b="1" dirty="0"/>
              <a:t>2</a:t>
            </a:r>
            <a:r>
              <a:rPr lang="zh-CN" altLang="en-US" sz="2000" b="1" dirty="0"/>
              <a:t>）连续性方程也是描述半导体材料中过剩载流子浓度随着时间和空间变化规律的方程  </a:t>
            </a:r>
          </a:p>
        </p:txBody>
      </p:sp>
      <p:graphicFrame>
        <p:nvGraphicFramePr>
          <p:cNvPr id="113676" name="Object 12">
            <a:extLst>
              <a:ext uri="{FF2B5EF4-FFF2-40B4-BE49-F238E27FC236}">
                <a16:creationId xmlns:a16="http://schemas.microsoft.com/office/drawing/2014/main" id="{93802BF9-C001-48F6-80A7-8ED5347F8286}"/>
              </a:ext>
            </a:extLst>
          </p:cNvPr>
          <p:cNvGraphicFramePr>
            <a:graphicFrameLocks noChangeAspect="1"/>
          </p:cNvGraphicFramePr>
          <p:nvPr/>
        </p:nvGraphicFramePr>
        <p:xfrm>
          <a:off x="1371600" y="5672138"/>
          <a:ext cx="5486400" cy="652462"/>
        </p:xfrm>
        <a:graphic>
          <a:graphicData uri="http://schemas.openxmlformats.org/presentationml/2006/ole">
            <mc:AlternateContent xmlns:mc="http://schemas.openxmlformats.org/markup-compatibility/2006">
              <mc:Choice xmlns:v="urn:schemas-microsoft-com:vml" Requires="v">
                <p:oleObj spid="_x0000_s191528" name="Equation" r:id="rId7" imgW="3289300" imgH="393700" progId="Equation.DSMT4">
                  <p:embed/>
                </p:oleObj>
              </mc:Choice>
              <mc:Fallback>
                <p:oleObj name="Equation" r:id="rId7" imgW="3289300" imgH="393700" progId="Equation.DSMT4">
                  <p:embed/>
                  <p:pic>
                    <p:nvPicPr>
                      <p:cNvPr id="113676" name="Object 12">
                        <a:extLst>
                          <a:ext uri="{FF2B5EF4-FFF2-40B4-BE49-F238E27FC236}">
                            <a16:creationId xmlns:a16="http://schemas.microsoft.com/office/drawing/2014/main" id="{93802BF9-C001-48F6-80A7-8ED5347F82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5672138"/>
                        <a:ext cx="548640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78" name="Rectangle 14">
            <a:extLst>
              <a:ext uri="{FF2B5EF4-FFF2-40B4-BE49-F238E27FC236}">
                <a16:creationId xmlns:a16="http://schemas.microsoft.com/office/drawing/2014/main" id="{7F6DBD6E-6364-4B49-B3BD-F09BF2B7CC38}"/>
              </a:ext>
            </a:extLst>
          </p:cNvPr>
          <p:cNvSpPr>
            <a:spLocks noChangeArrowheads="1"/>
          </p:cNvSpPr>
          <p:nvPr/>
        </p:nvSpPr>
        <p:spPr bwMode="auto">
          <a:xfrm>
            <a:off x="1219200" y="2470150"/>
            <a:ext cx="13716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400" b="1">
                <a:solidFill>
                  <a:srgbClr val="FF3300"/>
                </a:solidFill>
              </a:rPr>
              <a:t>单位时间、单位体积内的粒子数积累</a:t>
            </a:r>
          </a:p>
        </p:txBody>
      </p:sp>
      <p:sp>
        <p:nvSpPr>
          <p:cNvPr id="113679" name="Rectangle 15">
            <a:extLst>
              <a:ext uri="{FF2B5EF4-FFF2-40B4-BE49-F238E27FC236}">
                <a16:creationId xmlns:a16="http://schemas.microsoft.com/office/drawing/2014/main" id="{73E1917A-FE83-4980-851C-EDFF019DDAC8}"/>
              </a:ext>
            </a:extLst>
          </p:cNvPr>
          <p:cNvSpPr>
            <a:spLocks noChangeArrowheads="1"/>
          </p:cNvSpPr>
          <p:nvPr/>
        </p:nvSpPr>
        <p:spPr bwMode="auto">
          <a:xfrm>
            <a:off x="4114800" y="3733800"/>
            <a:ext cx="695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400" b="1">
                <a:solidFill>
                  <a:srgbClr val="FF3300"/>
                </a:solidFill>
              </a:rPr>
              <a:t>漂移</a:t>
            </a:r>
          </a:p>
        </p:txBody>
      </p:sp>
      <p:sp>
        <p:nvSpPr>
          <p:cNvPr id="113680" name="Rectangle 16">
            <a:extLst>
              <a:ext uri="{FF2B5EF4-FFF2-40B4-BE49-F238E27FC236}">
                <a16:creationId xmlns:a16="http://schemas.microsoft.com/office/drawing/2014/main" id="{6E5B4A65-B257-4F7C-B99B-CA90189F55DA}"/>
              </a:ext>
            </a:extLst>
          </p:cNvPr>
          <p:cNvSpPr>
            <a:spLocks noChangeArrowheads="1"/>
          </p:cNvSpPr>
          <p:nvPr/>
        </p:nvSpPr>
        <p:spPr bwMode="auto">
          <a:xfrm>
            <a:off x="2971800" y="3733800"/>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400" b="1">
                <a:solidFill>
                  <a:srgbClr val="FF3300"/>
                </a:solidFill>
              </a:rPr>
              <a:t>扩散</a:t>
            </a:r>
          </a:p>
        </p:txBody>
      </p:sp>
      <p:sp>
        <p:nvSpPr>
          <p:cNvPr id="113681" name="Rectangle 17">
            <a:extLst>
              <a:ext uri="{FF2B5EF4-FFF2-40B4-BE49-F238E27FC236}">
                <a16:creationId xmlns:a16="http://schemas.microsoft.com/office/drawing/2014/main" id="{D6212D39-33D4-40FE-9A23-68058C154C74}"/>
              </a:ext>
            </a:extLst>
          </p:cNvPr>
          <p:cNvSpPr>
            <a:spLocks noChangeArrowheads="1"/>
          </p:cNvSpPr>
          <p:nvPr/>
        </p:nvSpPr>
        <p:spPr bwMode="auto">
          <a:xfrm>
            <a:off x="5105400" y="3581400"/>
            <a:ext cx="914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400" b="1">
                <a:solidFill>
                  <a:srgbClr val="FF3300"/>
                </a:solidFill>
              </a:rPr>
              <a:t>注入</a:t>
            </a:r>
          </a:p>
          <a:p>
            <a:pPr eaLnBrk="1" hangingPunct="1">
              <a:spcBef>
                <a:spcPct val="0"/>
              </a:spcBef>
              <a:buFontTx/>
              <a:buNone/>
            </a:pPr>
            <a:r>
              <a:rPr lang="zh-CN" altLang="en-US" sz="1400" b="1">
                <a:solidFill>
                  <a:srgbClr val="FF3300"/>
                </a:solidFill>
              </a:rPr>
              <a:t>（产生）</a:t>
            </a:r>
          </a:p>
        </p:txBody>
      </p:sp>
      <p:sp>
        <p:nvSpPr>
          <p:cNvPr id="113682" name="Rectangle 18">
            <a:extLst>
              <a:ext uri="{FF2B5EF4-FFF2-40B4-BE49-F238E27FC236}">
                <a16:creationId xmlns:a16="http://schemas.microsoft.com/office/drawing/2014/main" id="{76392020-8112-40AA-B3CD-6229ADCFC312}"/>
              </a:ext>
            </a:extLst>
          </p:cNvPr>
          <p:cNvSpPr>
            <a:spLocks noChangeArrowheads="1"/>
          </p:cNvSpPr>
          <p:nvPr/>
        </p:nvSpPr>
        <p:spPr bwMode="auto">
          <a:xfrm>
            <a:off x="5943600" y="31242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400" b="1">
                <a:solidFill>
                  <a:srgbClr val="FF3300"/>
                </a:solidFill>
              </a:rPr>
              <a:t>复合</a:t>
            </a:r>
          </a:p>
        </p:txBody>
      </p:sp>
      <p:sp>
        <p:nvSpPr>
          <p:cNvPr id="113684" name="Line 20">
            <a:extLst>
              <a:ext uri="{FF2B5EF4-FFF2-40B4-BE49-F238E27FC236}">
                <a16:creationId xmlns:a16="http://schemas.microsoft.com/office/drawing/2014/main" id="{BBE84A16-BC4B-4427-A85F-20D24D54F7D4}"/>
              </a:ext>
            </a:extLst>
          </p:cNvPr>
          <p:cNvSpPr>
            <a:spLocks noChangeShapeType="1"/>
          </p:cNvSpPr>
          <p:nvPr/>
        </p:nvSpPr>
        <p:spPr bwMode="auto">
          <a:xfrm flipV="1">
            <a:off x="3429000" y="3505200"/>
            <a:ext cx="152400" cy="2286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3685" name="Line 21">
            <a:extLst>
              <a:ext uri="{FF2B5EF4-FFF2-40B4-BE49-F238E27FC236}">
                <a16:creationId xmlns:a16="http://schemas.microsoft.com/office/drawing/2014/main" id="{F35AE4AF-2072-4F55-9986-D0E649922E16}"/>
              </a:ext>
            </a:extLst>
          </p:cNvPr>
          <p:cNvSpPr>
            <a:spLocks noChangeShapeType="1"/>
          </p:cNvSpPr>
          <p:nvPr/>
        </p:nvSpPr>
        <p:spPr bwMode="auto">
          <a:xfrm flipH="1" flipV="1">
            <a:off x="4419600" y="3505200"/>
            <a:ext cx="76200" cy="2286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3687" name="Line 23">
            <a:extLst>
              <a:ext uri="{FF2B5EF4-FFF2-40B4-BE49-F238E27FC236}">
                <a16:creationId xmlns:a16="http://schemas.microsoft.com/office/drawing/2014/main" id="{8A79D68A-F52E-47E4-9547-76E8B55C56D8}"/>
              </a:ext>
            </a:extLst>
          </p:cNvPr>
          <p:cNvSpPr>
            <a:spLocks noChangeShapeType="1"/>
          </p:cNvSpPr>
          <p:nvPr/>
        </p:nvSpPr>
        <p:spPr bwMode="auto">
          <a:xfrm flipH="1">
            <a:off x="5410200" y="3276600"/>
            <a:ext cx="533400" cy="2286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3688" name="Line 24">
            <a:extLst>
              <a:ext uri="{FF2B5EF4-FFF2-40B4-BE49-F238E27FC236}">
                <a16:creationId xmlns:a16="http://schemas.microsoft.com/office/drawing/2014/main" id="{53A0B1BC-37F0-4DE7-8F04-3C7DF1357426}"/>
              </a:ext>
            </a:extLst>
          </p:cNvPr>
          <p:cNvSpPr>
            <a:spLocks noChangeShapeType="1"/>
          </p:cNvSpPr>
          <p:nvPr/>
        </p:nvSpPr>
        <p:spPr bwMode="auto">
          <a:xfrm>
            <a:off x="3352800" y="3505200"/>
            <a:ext cx="533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3689" name="Line 25">
            <a:extLst>
              <a:ext uri="{FF2B5EF4-FFF2-40B4-BE49-F238E27FC236}">
                <a16:creationId xmlns:a16="http://schemas.microsoft.com/office/drawing/2014/main" id="{1A772710-49D6-4F2E-AF2F-C3FAC5110FC5}"/>
              </a:ext>
            </a:extLst>
          </p:cNvPr>
          <p:cNvSpPr>
            <a:spLocks noChangeShapeType="1"/>
          </p:cNvSpPr>
          <p:nvPr/>
        </p:nvSpPr>
        <p:spPr bwMode="auto">
          <a:xfrm>
            <a:off x="4114800" y="3505200"/>
            <a:ext cx="533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3690" name="Line 26">
            <a:extLst>
              <a:ext uri="{FF2B5EF4-FFF2-40B4-BE49-F238E27FC236}">
                <a16:creationId xmlns:a16="http://schemas.microsoft.com/office/drawing/2014/main" id="{6E9E849B-0D54-4552-90F2-8D4FB8021F63}"/>
              </a:ext>
            </a:extLst>
          </p:cNvPr>
          <p:cNvSpPr>
            <a:spLocks noChangeShapeType="1"/>
          </p:cNvSpPr>
          <p:nvPr/>
        </p:nvSpPr>
        <p:spPr bwMode="auto">
          <a:xfrm>
            <a:off x="4800600" y="3352800"/>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3691" name="Line 27">
            <a:extLst>
              <a:ext uri="{FF2B5EF4-FFF2-40B4-BE49-F238E27FC236}">
                <a16:creationId xmlns:a16="http://schemas.microsoft.com/office/drawing/2014/main" id="{C37C3941-E5D6-427F-A803-92EEC1826A76}"/>
              </a:ext>
            </a:extLst>
          </p:cNvPr>
          <p:cNvSpPr>
            <a:spLocks noChangeShapeType="1"/>
          </p:cNvSpPr>
          <p:nvPr/>
        </p:nvSpPr>
        <p:spPr bwMode="auto">
          <a:xfrm>
            <a:off x="5181600" y="3505200"/>
            <a:ext cx="152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3692" name="Line 28">
            <a:extLst>
              <a:ext uri="{FF2B5EF4-FFF2-40B4-BE49-F238E27FC236}">
                <a16:creationId xmlns:a16="http://schemas.microsoft.com/office/drawing/2014/main" id="{1D22DAF9-C8CC-4E46-BCB6-D566FD855E2D}"/>
              </a:ext>
            </a:extLst>
          </p:cNvPr>
          <p:cNvSpPr>
            <a:spLocks noChangeShapeType="1"/>
          </p:cNvSpPr>
          <p:nvPr/>
        </p:nvSpPr>
        <p:spPr bwMode="auto">
          <a:xfrm>
            <a:off x="4876800" y="3352800"/>
            <a:ext cx="0" cy="45720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3693" name="Line 29">
            <a:extLst>
              <a:ext uri="{FF2B5EF4-FFF2-40B4-BE49-F238E27FC236}">
                <a16:creationId xmlns:a16="http://schemas.microsoft.com/office/drawing/2014/main" id="{410AC7B4-73D0-45A5-9CA9-99E30716EF5E}"/>
              </a:ext>
            </a:extLst>
          </p:cNvPr>
          <p:cNvSpPr>
            <a:spLocks noChangeShapeType="1"/>
          </p:cNvSpPr>
          <p:nvPr/>
        </p:nvSpPr>
        <p:spPr bwMode="auto">
          <a:xfrm flipV="1">
            <a:off x="4876800" y="3810000"/>
            <a:ext cx="228600"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 name="矩形 1">
            <a:extLst>
              <a:ext uri="{FF2B5EF4-FFF2-40B4-BE49-F238E27FC236}">
                <a16:creationId xmlns:a16="http://schemas.microsoft.com/office/drawing/2014/main" id="{EE108E46-0D72-41A3-90D5-9B7A42CB717A}"/>
              </a:ext>
            </a:extLst>
          </p:cNvPr>
          <p:cNvSpPr/>
          <p:nvPr/>
        </p:nvSpPr>
        <p:spPr>
          <a:xfrm>
            <a:off x="726693" y="375791"/>
            <a:ext cx="6776214" cy="584775"/>
          </a:xfrm>
          <a:prstGeom prst="rect">
            <a:avLst/>
          </a:prstGeom>
        </p:spPr>
        <p:txBody>
          <a:bodyPr wrap="none">
            <a:spAutoFit/>
          </a:bodyPr>
          <a:lstStyle/>
          <a:p>
            <a:r>
              <a:rPr lang="zh-CN" altLang="en-US" sz="3200" b="1" dirty="0">
                <a:solidFill>
                  <a:srgbClr val="FF0000"/>
                </a:solidFill>
                <a:effectLst>
                  <a:outerShdw blurRad="38100" dist="38100" dir="2700000" algn="tl">
                    <a:srgbClr val="000000">
                      <a:alpha val="43137"/>
                    </a:srgbClr>
                  </a:outerShdw>
                </a:effectLst>
              </a:rPr>
              <a:t>半导体中基本控制方程：连续性方程</a:t>
            </a:r>
          </a:p>
        </p:txBody>
      </p:sp>
    </p:spTree>
    <p:extLst>
      <p:ext uri="{BB962C8B-B14F-4D97-AF65-F5344CB8AC3E}">
        <p14:creationId xmlns:p14="http://schemas.microsoft.com/office/powerpoint/2010/main" val="667925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78"/>
                                        </p:tgtEl>
                                        <p:attrNameLst>
                                          <p:attrName>style.visibility</p:attrName>
                                        </p:attrNameLst>
                                      </p:cBhvr>
                                      <p:to>
                                        <p:strVal val="visible"/>
                                      </p:to>
                                    </p:set>
                                    <p:animEffect transition="in" filter="blinds(horizontal)">
                                      <p:cBhvr>
                                        <p:cTn id="7" dur="500"/>
                                        <p:tgtEl>
                                          <p:spTgt spid="11367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3680"/>
                                        </p:tgtEl>
                                        <p:attrNameLst>
                                          <p:attrName>style.visibility</p:attrName>
                                        </p:attrNameLst>
                                      </p:cBhvr>
                                      <p:to>
                                        <p:strVal val="visible"/>
                                      </p:to>
                                    </p:set>
                                    <p:animEffect transition="in" filter="blinds(horizontal)">
                                      <p:cBhvr>
                                        <p:cTn id="10" dur="500"/>
                                        <p:tgtEl>
                                          <p:spTgt spid="113680"/>
                                        </p:tgtEl>
                                      </p:cBhvr>
                                    </p:animEffect>
                                  </p:childTnLst>
                                </p:cTn>
                              </p:par>
                              <p:par>
                                <p:cTn id="11" presetID="3" presetClass="entr" presetSubtype="10" fill="hold" nodeType="withEffect">
                                  <p:stCondLst>
                                    <p:cond delay="0"/>
                                  </p:stCondLst>
                                  <p:childTnLst>
                                    <p:set>
                                      <p:cBhvr>
                                        <p:cTn id="12" dur="1" fill="hold">
                                          <p:stCondLst>
                                            <p:cond delay="0"/>
                                          </p:stCondLst>
                                        </p:cTn>
                                        <p:tgtEl>
                                          <p:spTgt spid="113688"/>
                                        </p:tgtEl>
                                        <p:attrNameLst>
                                          <p:attrName>style.visibility</p:attrName>
                                        </p:attrNameLst>
                                      </p:cBhvr>
                                      <p:to>
                                        <p:strVal val="visible"/>
                                      </p:to>
                                    </p:set>
                                    <p:animEffect transition="in" filter="blinds(horizontal)">
                                      <p:cBhvr>
                                        <p:cTn id="13" dur="500"/>
                                        <p:tgtEl>
                                          <p:spTgt spid="113688"/>
                                        </p:tgtEl>
                                      </p:cBhvr>
                                    </p:animEffect>
                                  </p:childTnLst>
                                </p:cTn>
                              </p:par>
                              <p:par>
                                <p:cTn id="14" presetID="3" presetClass="entr" presetSubtype="10" fill="hold" nodeType="withEffect">
                                  <p:stCondLst>
                                    <p:cond delay="0"/>
                                  </p:stCondLst>
                                  <p:childTnLst>
                                    <p:set>
                                      <p:cBhvr>
                                        <p:cTn id="15" dur="1" fill="hold">
                                          <p:stCondLst>
                                            <p:cond delay="0"/>
                                          </p:stCondLst>
                                        </p:cTn>
                                        <p:tgtEl>
                                          <p:spTgt spid="113684"/>
                                        </p:tgtEl>
                                        <p:attrNameLst>
                                          <p:attrName>style.visibility</p:attrName>
                                        </p:attrNameLst>
                                      </p:cBhvr>
                                      <p:to>
                                        <p:strVal val="visible"/>
                                      </p:to>
                                    </p:set>
                                    <p:animEffect transition="in" filter="blinds(horizontal)">
                                      <p:cBhvr>
                                        <p:cTn id="16" dur="500"/>
                                        <p:tgtEl>
                                          <p:spTgt spid="113684"/>
                                        </p:tgtEl>
                                      </p:cBhvr>
                                    </p:animEffect>
                                  </p:childTnLst>
                                </p:cTn>
                              </p:par>
                              <p:par>
                                <p:cTn id="17" presetID="3" presetClass="entr" presetSubtype="10" fill="hold" nodeType="withEffect">
                                  <p:stCondLst>
                                    <p:cond delay="0"/>
                                  </p:stCondLst>
                                  <p:childTnLst>
                                    <p:set>
                                      <p:cBhvr>
                                        <p:cTn id="18" dur="1" fill="hold">
                                          <p:stCondLst>
                                            <p:cond delay="0"/>
                                          </p:stCondLst>
                                        </p:cTn>
                                        <p:tgtEl>
                                          <p:spTgt spid="113689"/>
                                        </p:tgtEl>
                                        <p:attrNameLst>
                                          <p:attrName>style.visibility</p:attrName>
                                        </p:attrNameLst>
                                      </p:cBhvr>
                                      <p:to>
                                        <p:strVal val="visible"/>
                                      </p:to>
                                    </p:set>
                                    <p:animEffect transition="in" filter="blinds(horizontal)">
                                      <p:cBhvr>
                                        <p:cTn id="19" dur="500"/>
                                        <p:tgtEl>
                                          <p:spTgt spid="113689"/>
                                        </p:tgtEl>
                                      </p:cBhvr>
                                    </p:animEffect>
                                  </p:childTnLst>
                                </p:cTn>
                              </p:par>
                              <p:par>
                                <p:cTn id="20" presetID="3" presetClass="entr" presetSubtype="10" fill="hold" nodeType="withEffect">
                                  <p:stCondLst>
                                    <p:cond delay="0"/>
                                  </p:stCondLst>
                                  <p:childTnLst>
                                    <p:set>
                                      <p:cBhvr>
                                        <p:cTn id="21" dur="1" fill="hold">
                                          <p:stCondLst>
                                            <p:cond delay="0"/>
                                          </p:stCondLst>
                                        </p:cTn>
                                        <p:tgtEl>
                                          <p:spTgt spid="113685"/>
                                        </p:tgtEl>
                                        <p:attrNameLst>
                                          <p:attrName>style.visibility</p:attrName>
                                        </p:attrNameLst>
                                      </p:cBhvr>
                                      <p:to>
                                        <p:strVal val="visible"/>
                                      </p:to>
                                    </p:set>
                                    <p:animEffect transition="in" filter="blinds(horizontal)">
                                      <p:cBhvr>
                                        <p:cTn id="22" dur="500"/>
                                        <p:tgtEl>
                                          <p:spTgt spid="11368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13679"/>
                                        </p:tgtEl>
                                        <p:attrNameLst>
                                          <p:attrName>style.visibility</p:attrName>
                                        </p:attrNameLst>
                                      </p:cBhvr>
                                      <p:to>
                                        <p:strVal val="visible"/>
                                      </p:to>
                                    </p:set>
                                    <p:animEffect transition="in" filter="blinds(horizontal)">
                                      <p:cBhvr>
                                        <p:cTn id="25" dur="500"/>
                                        <p:tgtEl>
                                          <p:spTgt spid="113679"/>
                                        </p:tgtEl>
                                      </p:cBhvr>
                                    </p:animEffect>
                                  </p:childTnLst>
                                </p:cTn>
                              </p:par>
                              <p:par>
                                <p:cTn id="26" presetID="3" presetClass="entr" presetSubtype="10" fill="hold" nodeType="withEffect">
                                  <p:stCondLst>
                                    <p:cond delay="0"/>
                                  </p:stCondLst>
                                  <p:childTnLst>
                                    <p:set>
                                      <p:cBhvr>
                                        <p:cTn id="27" dur="1" fill="hold">
                                          <p:stCondLst>
                                            <p:cond delay="0"/>
                                          </p:stCondLst>
                                        </p:cTn>
                                        <p:tgtEl>
                                          <p:spTgt spid="113690"/>
                                        </p:tgtEl>
                                        <p:attrNameLst>
                                          <p:attrName>style.visibility</p:attrName>
                                        </p:attrNameLst>
                                      </p:cBhvr>
                                      <p:to>
                                        <p:strVal val="visible"/>
                                      </p:to>
                                    </p:set>
                                    <p:animEffect transition="in" filter="blinds(horizontal)">
                                      <p:cBhvr>
                                        <p:cTn id="28" dur="500"/>
                                        <p:tgtEl>
                                          <p:spTgt spid="113690"/>
                                        </p:tgtEl>
                                      </p:cBhvr>
                                    </p:animEffect>
                                  </p:childTnLst>
                                </p:cTn>
                              </p:par>
                              <p:par>
                                <p:cTn id="29" presetID="3" presetClass="entr" presetSubtype="10" fill="hold" nodeType="withEffect">
                                  <p:stCondLst>
                                    <p:cond delay="0"/>
                                  </p:stCondLst>
                                  <p:childTnLst>
                                    <p:set>
                                      <p:cBhvr>
                                        <p:cTn id="30" dur="1" fill="hold">
                                          <p:stCondLst>
                                            <p:cond delay="0"/>
                                          </p:stCondLst>
                                        </p:cTn>
                                        <p:tgtEl>
                                          <p:spTgt spid="113692"/>
                                        </p:tgtEl>
                                        <p:attrNameLst>
                                          <p:attrName>style.visibility</p:attrName>
                                        </p:attrNameLst>
                                      </p:cBhvr>
                                      <p:to>
                                        <p:strVal val="visible"/>
                                      </p:to>
                                    </p:set>
                                    <p:animEffect transition="in" filter="blinds(horizontal)">
                                      <p:cBhvr>
                                        <p:cTn id="31" dur="500"/>
                                        <p:tgtEl>
                                          <p:spTgt spid="113692"/>
                                        </p:tgtEl>
                                      </p:cBhvr>
                                    </p:animEffect>
                                  </p:childTnLst>
                                </p:cTn>
                              </p:par>
                              <p:par>
                                <p:cTn id="32" presetID="3" presetClass="entr" presetSubtype="10" fill="hold" nodeType="withEffect">
                                  <p:stCondLst>
                                    <p:cond delay="0"/>
                                  </p:stCondLst>
                                  <p:childTnLst>
                                    <p:set>
                                      <p:cBhvr>
                                        <p:cTn id="33" dur="1" fill="hold">
                                          <p:stCondLst>
                                            <p:cond delay="0"/>
                                          </p:stCondLst>
                                        </p:cTn>
                                        <p:tgtEl>
                                          <p:spTgt spid="113693"/>
                                        </p:tgtEl>
                                        <p:attrNameLst>
                                          <p:attrName>style.visibility</p:attrName>
                                        </p:attrNameLst>
                                      </p:cBhvr>
                                      <p:to>
                                        <p:strVal val="visible"/>
                                      </p:to>
                                    </p:set>
                                    <p:animEffect transition="in" filter="blinds(horizontal)">
                                      <p:cBhvr>
                                        <p:cTn id="34" dur="500"/>
                                        <p:tgtEl>
                                          <p:spTgt spid="113693"/>
                                        </p:tgtEl>
                                      </p:cBhvr>
                                    </p:animEffect>
                                  </p:childTnLst>
                                </p:cTn>
                              </p:par>
                              <p:par>
                                <p:cTn id="35" presetID="3" presetClass="entr" presetSubtype="10" fill="hold" nodeType="withEffect">
                                  <p:stCondLst>
                                    <p:cond delay="0"/>
                                  </p:stCondLst>
                                  <p:childTnLst>
                                    <p:set>
                                      <p:cBhvr>
                                        <p:cTn id="36" dur="1" fill="hold">
                                          <p:stCondLst>
                                            <p:cond delay="0"/>
                                          </p:stCondLst>
                                        </p:cTn>
                                        <p:tgtEl>
                                          <p:spTgt spid="113691"/>
                                        </p:tgtEl>
                                        <p:attrNameLst>
                                          <p:attrName>style.visibility</p:attrName>
                                        </p:attrNameLst>
                                      </p:cBhvr>
                                      <p:to>
                                        <p:strVal val="visible"/>
                                      </p:to>
                                    </p:set>
                                    <p:animEffect transition="in" filter="blinds(horizontal)">
                                      <p:cBhvr>
                                        <p:cTn id="37" dur="500"/>
                                        <p:tgtEl>
                                          <p:spTgt spid="113691"/>
                                        </p:tgtEl>
                                      </p:cBhvr>
                                    </p:animEffect>
                                  </p:childTnLst>
                                </p:cTn>
                              </p:par>
                              <p:par>
                                <p:cTn id="38" presetID="3" presetClass="entr" presetSubtype="10" fill="hold" nodeType="withEffect">
                                  <p:stCondLst>
                                    <p:cond delay="0"/>
                                  </p:stCondLst>
                                  <p:childTnLst>
                                    <p:set>
                                      <p:cBhvr>
                                        <p:cTn id="39" dur="1" fill="hold">
                                          <p:stCondLst>
                                            <p:cond delay="0"/>
                                          </p:stCondLst>
                                        </p:cTn>
                                        <p:tgtEl>
                                          <p:spTgt spid="113687"/>
                                        </p:tgtEl>
                                        <p:attrNameLst>
                                          <p:attrName>style.visibility</p:attrName>
                                        </p:attrNameLst>
                                      </p:cBhvr>
                                      <p:to>
                                        <p:strVal val="visible"/>
                                      </p:to>
                                    </p:set>
                                    <p:animEffect transition="in" filter="blinds(horizontal)">
                                      <p:cBhvr>
                                        <p:cTn id="40" dur="500"/>
                                        <p:tgtEl>
                                          <p:spTgt spid="11368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13682"/>
                                        </p:tgtEl>
                                        <p:attrNameLst>
                                          <p:attrName>style.visibility</p:attrName>
                                        </p:attrNameLst>
                                      </p:cBhvr>
                                      <p:to>
                                        <p:strVal val="visible"/>
                                      </p:to>
                                    </p:set>
                                    <p:animEffect transition="in" filter="blinds(horizontal)">
                                      <p:cBhvr>
                                        <p:cTn id="43" dur="500"/>
                                        <p:tgtEl>
                                          <p:spTgt spid="11368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13681"/>
                                        </p:tgtEl>
                                        <p:attrNameLst>
                                          <p:attrName>style.visibility</p:attrName>
                                        </p:attrNameLst>
                                      </p:cBhvr>
                                      <p:to>
                                        <p:strVal val="visible"/>
                                      </p:to>
                                    </p:set>
                                    <p:animEffect transition="in" filter="blinds(horizontal)">
                                      <p:cBhvr>
                                        <p:cTn id="46" dur="500"/>
                                        <p:tgtEl>
                                          <p:spTgt spid="11368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13675"/>
                                        </p:tgtEl>
                                        <p:attrNameLst>
                                          <p:attrName>style.visibility</p:attrName>
                                        </p:attrNameLst>
                                      </p:cBhvr>
                                      <p:to>
                                        <p:strVal val="visible"/>
                                      </p:to>
                                    </p:set>
                                    <p:animEffect transition="in" filter="blinds(horizontal)">
                                      <p:cBhvr>
                                        <p:cTn id="51" dur="500"/>
                                        <p:tgtEl>
                                          <p:spTgt spid="113675"/>
                                        </p:tgtEl>
                                      </p:cBhvr>
                                    </p:animEffect>
                                  </p:childTnLst>
                                </p:cTn>
                              </p:par>
                              <p:par>
                                <p:cTn id="52" presetID="3" presetClass="entr" presetSubtype="10" fill="hold" nodeType="withEffect">
                                  <p:stCondLst>
                                    <p:cond delay="0"/>
                                  </p:stCondLst>
                                  <p:childTnLst>
                                    <p:set>
                                      <p:cBhvr>
                                        <p:cTn id="53" dur="1" fill="hold">
                                          <p:stCondLst>
                                            <p:cond delay="0"/>
                                          </p:stCondLst>
                                        </p:cTn>
                                        <p:tgtEl>
                                          <p:spTgt spid="113676"/>
                                        </p:tgtEl>
                                        <p:attrNameLst>
                                          <p:attrName>style.visibility</p:attrName>
                                        </p:attrNameLst>
                                      </p:cBhvr>
                                      <p:to>
                                        <p:strVal val="visible"/>
                                      </p:to>
                                    </p:set>
                                    <p:animEffect transition="in" filter="blinds(horizontal)">
                                      <p:cBhvr>
                                        <p:cTn id="54" dur="500"/>
                                        <p:tgtEl>
                                          <p:spTgt spid="113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5" grpId="0"/>
      <p:bldP spid="113678" grpId="0"/>
      <p:bldP spid="113679" grpId="0"/>
      <p:bldP spid="113680" grpId="0"/>
      <p:bldP spid="113681" grpId="0"/>
      <p:bldP spid="1136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6">
            <a:extLst>
              <a:ext uri="{FF2B5EF4-FFF2-40B4-BE49-F238E27FC236}">
                <a16:creationId xmlns:a16="http://schemas.microsoft.com/office/drawing/2014/main" id="{86E492C8-A07B-420D-B426-50C650B8A0ED}"/>
              </a:ext>
            </a:extLst>
          </p:cNvPr>
          <p:cNvGraphicFramePr>
            <a:graphicFrameLocks noChangeAspect="1"/>
          </p:cNvGraphicFramePr>
          <p:nvPr>
            <p:extLst>
              <p:ext uri="{D42A27DB-BD31-4B8C-83A1-F6EECF244321}">
                <p14:modId xmlns:p14="http://schemas.microsoft.com/office/powerpoint/2010/main" val="70244397"/>
              </p:ext>
            </p:extLst>
          </p:nvPr>
        </p:nvGraphicFramePr>
        <p:xfrm>
          <a:off x="1895971" y="1567731"/>
          <a:ext cx="1295400" cy="777875"/>
        </p:xfrm>
        <a:graphic>
          <a:graphicData uri="http://schemas.openxmlformats.org/presentationml/2006/ole">
            <mc:AlternateContent xmlns:mc="http://schemas.openxmlformats.org/markup-compatibility/2006">
              <mc:Choice xmlns:v="urn:schemas-microsoft-com:vml" Requires="v">
                <p:oleObj spid="_x0000_s182406" name="Equation" r:id="rId3" imgW="762000" imgH="457200" progId="Equation.DSMT4">
                  <p:embed/>
                </p:oleObj>
              </mc:Choice>
              <mc:Fallback>
                <p:oleObj name="Equation" r:id="rId3" imgW="762000" imgH="457200" progId="Equation.DSMT4">
                  <p:embed/>
                  <p:pic>
                    <p:nvPicPr>
                      <p:cNvPr id="6146" name="Object 6">
                        <a:extLst>
                          <a:ext uri="{FF2B5EF4-FFF2-40B4-BE49-F238E27FC236}">
                            <a16:creationId xmlns:a16="http://schemas.microsoft.com/office/drawing/2014/main" id="{86E492C8-A07B-420D-B426-50C650B8A0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971" y="1567731"/>
                        <a:ext cx="12954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7" name="Object 5">
            <a:extLst>
              <a:ext uri="{FF2B5EF4-FFF2-40B4-BE49-F238E27FC236}">
                <a16:creationId xmlns:a16="http://schemas.microsoft.com/office/drawing/2014/main" id="{8B850840-E5D9-4293-8492-1FCB942846FA}"/>
              </a:ext>
            </a:extLst>
          </p:cNvPr>
          <p:cNvGraphicFramePr>
            <a:graphicFrameLocks noChangeAspect="1"/>
          </p:cNvGraphicFramePr>
          <p:nvPr>
            <p:extLst>
              <p:ext uri="{D42A27DB-BD31-4B8C-83A1-F6EECF244321}">
                <p14:modId xmlns:p14="http://schemas.microsoft.com/office/powerpoint/2010/main" val="2833427548"/>
              </p:ext>
            </p:extLst>
          </p:nvPr>
        </p:nvGraphicFramePr>
        <p:xfrm>
          <a:off x="6467971" y="1737594"/>
          <a:ext cx="838200" cy="309562"/>
        </p:xfrm>
        <a:graphic>
          <a:graphicData uri="http://schemas.openxmlformats.org/presentationml/2006/ole">
            <mc:AlternateContent xmlns:mc="http://schemas.openxmlformats.org/markup-compatibility/2006">
              <mc:Choice xmlns:v="urn:schemas-microsoft-com:vml" Requires="v">
                <p:oleObj spid="_x0000_s182407" name="Equation" r:id="rId5" imgW="545626" imgH="203024" progId="Equation.DSMT4">
                  <p:embed/>
                </p:oleObj>
              </mc:Choice>
              <mc:Fallback>
                <p:oleObj name="Equation" r:id="rId5" imgW="545626" imgH="203024" progId="Equation.DSMT4">
                  <p:embed/>
                  <p:pic>
                    <p:nvPicPr>
                      <p:cNvPr id="6147" name="Object 5">
                        <a:extLst>
                          <a:ext uri="{FF2B5EF4-FFF2-40B4-BE49-F238E27FC236}">
                            <a16:creationId xmlns:a16="http://schemas.microsoft.com/office/drawing/2014/main" id="{8B850840-E5D9-4293-8492-1FCB94284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7971" y="1737594"/>
                        <a:ext cx="838200" cy="309562"/>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8" name="Rectangle 7">
            <a:extLst>
              <a:ext uri="{FF2B5EF4-FFF2-40B4-BE49-F238E27FC236}">
                <a16:creationId xmlns:a16="http://schemas.microsoft.com/office/drawing/2014/main" id="{698F770F-8C9A-4697-963D-50C70807554F}"/>
              </a:ext>
            </a:extLst>
          </p:cNvPr>
          <p:cNvSpPr>
            <a:spLocks noChangeArrowheads="1"/>
          </p:cNvSpPr>
          <p:nvPr/>
        </p:nvSpPr>
        <p:spPr bwMode="auto">
          <a:xfrm>
            <a:off x="827584" y="332656"/>
            <a:ext cx="7696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zh-CN" altLang="en-US" sz="2000" b="1">
                <a:cs typeface="Times New Roman" panose="02020603050405020304" pitchFamily="18" charset="0"/>
              </a:rPr>
              <a:t>借助于各种方法（如光照、注入）产生载流子（非平衡载流子），电子和空穴浓度偏离热平衡时的</a:t>
            </a:r>
            <a:r>
              <a:rPr lang="en-US" altLang="zh-CN" sz="2000" b="1" i="1">
                <a:cs typeface="Times New Roman" panose="02020603050405020304" pitchFamily="18" charset="0"/>
              </a:rPr>
              <a:t>n</a:t>
            </a:r>
            <a:r>
              <a:rPr lang="en-US" altLang="zh-CN" sz="2000" b="1" baseline="-25000">
                <a:cs typeface="Times New Roman" panose="02020603050405020304" pitchFamily="18" charset="0"/>
              </a:rPr>
              <a:t>0</a:t>
            </a:r>
            <a:r>
              <a:rPr lang="zh-CN" altLang="en-US" sz="2000" b="1">
                <a:cs typeface="Times New Roman" panose="02020603050405020304" pitchFamily="18" charset="0"/>
              </a:rPr>
              <a:t>、</a:t>
            </a:r>
            <a:r>
              <a:rPr lang="en-US" altLang="zh-CN" sz="2000" b="1" i="1">
                <a:cs typeface="Times New Roman" panose="02020603050405020304" pitchFamily="18" charset="0"/>
              </a:rPr>
              <a:t>p</a:t>
            </a:r>
            <a:r>
              <a:rPr lang="en-US" altLang="zh-CN" sz="2000" b="1" baseline="-25000">
                <a:cs typeface="Times New Roman" panose="02020603050405020304" pitchFamily="18" charset="0"/>
              </a:rPr>
              <a:t>0</a:t>
            </a:r>
            <a:endParaRPr lang="en-US" altLang="zh-CN" sz="2000" b="1">
              <a:cs typeface="Times New Roman" panose="02020603050405020304" pitchFamily="18" charset="0"/>
            </a:endParaRPr>
          </a:p>
        </p:txBody>
      </p:sp>
      <p:sp>
        <p:nvSpPr>
          <p:cNvPr id="6149" name="Rectangle 8">
            <a:extLst>
              <a:ext uri="{FF2B5EF4-FFF2-40B4-BE49-F238E27FC236}">
                <a16:creationId xmlns:a16="http://schemas.microsoft.com/office/drawing/2014/main" id="{BCB5C8FC-1015-494A-9CBB-B8889DEA977D}"/>
              </a:ext>
            </a:extLst>
          </p:cNvPr>
          <p:cNvSpPr>
            <a:spLocks noChangeArrowheads="1"/>
          </p:cNvSpPr>
          <p:nvPr/>
        </p:nvSpPr>
        <p:spPr bwMode="auto">
          <a:xfrm>
            <a:off x="3496171" y="1640756"/>
            <a:ext cx="2743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zh-CN" altLang="en-US" sz="2000" b="1">
                <a:solidFill>
                  <a:srgbClr val="FF3300"/>
                </a:solidFill>
                <a:cs typeface="Times New Roman" panose="02020603050405020304" pitchFamily="18" charset="0"/>
              </a:rPr>
              <a:t>多出过剩载流子，注意：</a:t>
            </a:r>
          </a:p>
        </p:txBody>
      </p:sp>
      <p:sp>
        <p:nvSpPr>
          <p:cNvPr id="6150" name="Rectangle 9">
            <a:extLst>
              <a:ext uri="{FF2B5EF4-FFF2-40B4-BE49-F238E27FC236}">
                <a16:creationId xmlns:a16="http://schemas.microsoft.com/office/drawing/2014/main" id="{30A2CED9-CD6B-4B16-B0AB-5749037D7F80}"/>
              </a:ext>
            </a:extLst>
          </p:cNvPr>
          <p:cNvSpPr>
            <a:spLocks noChangeArrowheads="1"/>
          </p:cNvSpPr>
          <p:nvPr/>
        </p:nvSpPr>
        <p:spPr bwMode="auto">
          <a:xfrm>
            <a:off x="835521" y="3180631"/>
            <a:ext cx="7620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 typeface="Wingdings" panose="05000000000000000000" pitchFamily="2" charset="2"/>
              <a:buChar char="Ø"/>
            </a:pPr>
            <a:r>
              <a:rPr lang="zh-CN" altLang="en-US" sz="2000" b="1">
                <a:solidFill>
                  <a:srgbClr val="FF3300"/>
                </a:solidFill>
              </a:rPr>
              <a:t>小注入：</a:t>
            </a:r>
            <a:r>
              <a:rPr lang="zh-CN" altLang="en-US" sz="2000" b="1"/>
              <a:t>注入的过剩载流子与热平衡时多子相比很少。</a:t>
            </a:r>
          </a:p>
          <a:p>
            <a:pPr eaLnBrk="1" hangingPunct="1">
              <a:lnSpc>
                <a:spcPct val="120000"/>
              </a:lnSpc>
              <a:spcBef>
                <a:spcPct val="0"/>
              </a:spcBef>
              <a:buFont typeface="Wingdings" panose="05000000000000000000" pitchFamily="2" charset="2"/>
              <a:buChar char="Ø"/>
            </a:pPr>
            <a:r>
              <a:rPr lang="zh-CN" altLang="en-US" sz="2000" b="1"/>
              <a:t>此时</a:t>
            </a:r>
            <a:r>
              <a:rPr lang="zh-CN" altLang="el-GR" sz="2000" b="1"/>
              <a:t>，半导体的导电性仍然由自身的掺杂条件所决定</a:t>
            </a:r>
            <a:endParaRPr lang="zh-CN" altLang="en-US" sz="2000" b="1"/>
          </a:p>
        </p:txBody>
      </p:sp>
      <p:grpSp>
        <p:nvGrpSpPr>
          <p:cNvPr id="7" name="Group 14">
            <a:extLst>
              <a:ext uri="{FF2B5EF4-FFF2-40B4-BE49-F238E27FC236}">
                <a16:creationId xmlns:a16="http://schemas.microsoft.com/office/drawing/2014/main" id="{7B1973BE-926A-4780-8B80-240192356399}"/>
              </a:ext>
            </a:extLst>
          </p:cNvPr>
          <p:cNvGrpSpPr>
            <a:grpSpLocks/>
          </p:cNvGrpSpPr>
          <p:nvPr/>
        </p:nvGrpSpPr>
        <p:grpSpPr bwMode="auto">
          <a:xfrm>
            <a:off x="683121" y="4201394"/>
            <a:ext cx="6858000" cy="1939925"/>
            <a:chOff x="521" y="2619"/>
            <a:chExt cx="4320" cy="1222"/>
          </a:xfrm>
        </p:grpSpPr>
        <p:graphicFrame>
          <p:nvGraphicFramePr>
            <p:cNvPr id="6154" name="Object 4">
              <a:extLst>
                <a:ext uri="{FF2B5EF4-FFF2-40B4-BE49-F238E27FC236}">
                  <a16:creationId xmlns:a16="http://schemas.microsoft.com/office/drawing/2014/main" id="{36D9B5E9-E84C-4CB7-B815-0CA25C9F4E12}"/>
                </a:ext>
              </a:extLst>
            </p:cNvPr>
            <p:cNvGraphicFramePr>
              <a:graphicFrameLocks noChangeAspect="1"/>
            </p:cNvGraphicFramePr>
            <p:nvPr/>
          </p:nvGraphicFramePr>
          <p:xfrm>
            <a:off x="1766" y="2619"/>
            <a:ext cx="2640" cy="497"/>
          </p:xfrm>
          <a:graphic>
            <a:graphicData uri="http://schemas.openxmlformats.org/presentationml/2006/ole">
              <mc:AlternateContent xmlns:mc="http://schemas.openxmlformats.org/markup-compatibility/2006">
                <mc:Choice xmlns:v="urn:schemas-microsoft-com:vml" Requires="v">
                  <p:oleObj spid="_x0000_s182408" name="Equation" r:id="rId7" imgW="2425700" imgH="457200" progId="Equation.DSMT4">
                    <p:embed/>
                  </p:oleObj>
                </mc:Choice>
                <mc:Fallback>
                  <p:oleObj name="Equation" r:id="rId7" imgW="2425700" imgH="457200" progId="Equation.DSMT4">
                    <p:embed/>
                    <p:pic>
                      <p:nvPicPr>
                        <p:cNvPr id="6154" name="Object 4">
                          <a:extLst>
                            <a:ext uri="{FF2B5EF4-FFF2-40B4-BE49-F238E27FC236}">
                              <a16:creationId xmlns:a16="http://schemas.microsoft.com/office/drawing/2014/main" id="{36D9B5E9-E84C-4CB7-B815-0CA25C9F4E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 y="2619"/>
                          <a:ext cx="2640"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5" name="Rectangle 10">
              <a:extLst>
                <a:ext uri="{FF2B5EF4-FFF2-40B4-BE49-F238E27FC236}">
                  <a16:creationId xmlns:a16="http://schemas.microsoft.com/office/drawing/2014/main" id="{CF153639-3326-48AE-B091-BAE9683CB9A7}"/>
                </a:ext>
              </a:extLst>
            </p:cNvPr>
            <p:cNvSpPr>
              <a:spLocks noChangeArrowheads="1"/>
            </p:cNvSpPr>
            <p:nvPr/>
          </p:nvSpPr>
          <p:spPr bwMode="auto">
            <a:xfrm>
              <a:off x="521" y="3323"/>
              <a:ext cx="43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 typeface="Wingdings" panose="05000000000000000000" pitchFamily="2" charset="2"/>
                <a:buChar char="Ø"/>
              </a:pPr>
              <a:r>
                <a:rPr lang="zh-CN" altLang="en-US" sz="2000" b="1" dirty="0"/>
                <a:t>注意：由于多子变化可忽略，但少子可增加几个数量级。</a:t>
              </a:r>
              <a:r>
                <a:rPr lang="zh-CN" altLang="en-US" sz="2000" b="1" dirty="0">
                  <a:solidFill>
                    <a:srgbClr val="FF0000"/>
                  </a:solidFill>
                  <a:effectLst>
                    <a:outerShdw blurRad="38100" dist="38100" dir="2700000" algn="tl">
                      <a:srgbClr val="000000">
                        <a:alpha val="43137"/>
                      </a:srgbClr>
                    </a:outerShdw>
                  </a:effectLst>
                </a:rPr>
                <a:t>因此过剩的少子往往对器件性能起决定性作用。</a:t>
              </a:r>
            </a:p>
          </p:txBody>
        </p:sp>
        <p:sp>
          <p:nvSpPr>
            <p:cNvPr id="6156" name="Rectangle 12">
              <a:extLst>
                <a:ext uri="{FF2B5EF4-FFF2-40B4-BE49-F238E27FC236}">
                  <a16:creationId xmlns:a16="http://schemas.microsoft.com/office/drawing/2014/main" id="{7CA83D7C-086D-45DF-B022-251895FBC62A}"/>
                </a:ext>
              </a:extLst>
            </p:cNvPr>
            <p:cNvSpPr>
              <a:spLocks noChangeArrowheads="1"/>
            </p:cNvSpPr>
            <p:nvPr/>
          </p:nvSpPr>
          <p:spPr bwMode="auto">
            <a:xfrm>
              <a:off x="624" y="2742"/>
              <a:ext cx="10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l-GR" sz="2000" b="1"/>
                <a:t>对</a:t>
              </a:r>
              <a:r>
                <a:rPr lang="en-US" altLang="zh-CN" sz="2000" b="1"/>
                <a:t>N</a:t>
              </a:r>
              <a:r>
                <a:rPr lang="zh-CN" altLang="en-US" sz="2000" b="1"/>
                <a:t>型半导体</a:t>
              </a:r>
            </a:p>
          </p:txBody>
        </p:sp>
      </p:grpSp>
      <p:sp>
        <p:nvSpPr>
          <p:cNvPr id="6152" name="Oval 13">
            <a:extLst>
              <a:ext uri="{FF2B5EF4-FFF2-40B4-BE49-F238E27FC236}">
                <a16:creationId xmlns:a16="http://schemas.microsoft.com/office/drawing/2014/main" id="{A81E949A-74B1-474B-A558-39422C073C4C}"/>
              </a:ext>
            </a:extLst>
          </p:cNvPr>
          <p:cNvSpPr>
            <a:spLocks noChangeArrowheads="1"/>
          </p:cNvSpPr>
          <p:nvPr/>
        </p:nvSpPr>
        <p:spPr bwMode="auto">
          <a:xfrm>
            <a:off x="2734171" y="1431206"/>
            <a:ext cx="533400" cy="1066800"/>
          </a:xfrm>
          <a:prstGeom prst="ellipse">
            <a:avLst/>
          </a:prstGeom>
          <a:noFill/>
          <a:ln w="19050" algn="ctr">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endParaRPr lang="zh-CN" altLang="en-US" sz="2000" b="1"/>
          </a:p>
        </p:txBody>
      </p:sp>
      <p:graphicFrame>
        <p:nvGraphicFramePr>
          <p:cNvPr id="12" name="Object 8">
            <a:extLst>
              <a:ext uri="{FF2B5EF4-FFF2-40B4-BE49-F238E27FC236}">
                <a16:creationId xmlns:a16="http://schemas.microsoft.com/office/drawing/2014/main" id="{8EE02810-5A22-45E3-A0CD-5318E52F65BB}"/>
              </a:ext>
            </a:extLst>
          </p:cNvPr>
          <p:cNvGraphicFramePr>
            <a:graphicFrameLocks noChangeAspect="1"/>
          </p:cNvGraphicFramePr>
          <p:nvPr>
            <p:extLst>
              <p:ext uri="{D42A27DB-BD31-4B8C-83A1-F6EECF244321}">
                <p14:modId xmlns:p14="http://schemas.microsoft.com/office/powerpoint/2010/main" val="3933033105"/>
              </p:ext>
            </p:extLst>
          </p:nvPr>
        </p:nvGraphicFramePr>
        <p:xfrm>
          <a:off x="1910259" y="2510706"/>
          <a:ext cx="1219200" cy="476250"/>
        </p:xfrm>
        <a:graphic>
          <a:graphicData uri="http://schemas.openxmlformats.org/presentationml/2006/ole">
            <mc:AlternateContent xmlns:mc="http://schemas.openxmlformats.org/markup-compatibility/2006">
              <mc:Choice xmlns:v="urn:schemas-microsoft-com:vml" Requires="v">
                <p:oleObj spid="_x0000_s182409" name="Equation" r:id="rId9" imgW="609480" imgH="241200" progId="Equation.DSMT4">
                  <p:embed/>
                </p:oleObj>
              </mc:Choice>
              <mc:Fallback>
                <p:oleObj name="Equation" r:id="rId9" imgW="609480" imgH="241200" progId="Equation.DSMT4">
                  <p:embed/>
                  <p:pic>
                    <p:nvPicPr>
                      <p:cNvPr id="12" name="Object 8">
                        <a:extLst>
                          <a:ext uri="{FF2B5EF4-FFF2-40B4-BE49-F238E27FC236}">
                            <a16:creationId xmlns:a16="http://schemas.microsoft.com/office/drawing/2014/main" id="{8EE02810-5A22-45E3-A0CD-5318E52F65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0259" y="2510706"/>
                        <a:ext cx="1219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844983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6">
            <a:extLst>
              <a:ext uri="{FF2B5EF4-FFF2-40B4-BE49-F238E27FC236}">
                <a16:creationId xmlns:a16="http://schemas.microsoft.com/office/drawing/2014/main" id="{B12A1E06-8417-4750-9203-83629BE9B3C9}"/>
              </a:ext>
            </a:extLst>
          </p:cNvPr>
          <p:cNvGraphicFramePr>
            <a:graphicFrameLocks noChangeAspect="1"/>
          </p:cNvGraphicFramePr>
          <p:nvPr/>
        </p:nvGraphicFramePr>
        <p:xfrm>
          <a:off x="1703388" y="2433638"/>
          <a:ext cx="3352800" cy="611187"/>
        </p:xfrm>
        <a:graphic>
          <a:graphicData uri="http://schemas.openxmlformats.org/presentationml/2006/ole">
            <mc:AlternateContent xmlns:mc="http://schemas.openxmlformats.org/markup-compatibility/2006">
              <mc:Choice xmlns:v="urn:schemas-microsoft-com:vml" Requires="v">
                <p:oleObj spid="_x0000_s192550" name="Equation" r:id="rId3" imgW="2145369" imgH="393529" progId="Equation.DSMT4">
                  <p:embed/>
                </p:oleObj>
              </mc:Choice>
              <mc:Fallback>
                <p:oleObj name="Equation" r:id="rId3" imgW="2145369" imgH="393529" progId="Equation.DSMT4">
                  <p:embed/>
                  <p:pic>
                    <p:nvPicPr>
                      <p:cNvPr id="62466" name="Object 6">
                        <a:extLst>
                          <a:ext uri="{FF2B5EF4-FFF2-40B4-BE49-F238E27FC236}">
                            <a16:creationId xmlns:a16="http://schemas.microsoft.com/office/drawing/2014/main" id="{B12A1E06-8417-4750-9203-83629BE9B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2433638"/>
                        <a:ext cx="335280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67" name="Object 5">
            <a:extLst>
              <a:ext uri="{FF2B5EF4-FFF2-40B4-BE49-F238E27FC236}">
                <a16:creationId xmlns:a16="http://schemas.microsoft.com/office/drawing/2014/main" id="{D53307E7-0E93-4FDD-B8E6-296B5A34ACBF}"/>
              </a:ext>
            </a:extLst>
          </p:cNvPr>
          <p:cNvGraphicFramePr>
            <a:graphicFrameLocks noChangeAspect="1"/>
          </p:cNvGraphicFramePr>
          <p:nvPr/>
        </p:nvGraphicFramePr>
        <p:xfrm>
          <a:off x="1474788" y="3175000"/>
          <a:ext cx="4876800" cy="708025"/>
        </p:xfrm>
        <a:graphic>
          <a:graphicData uri="http://schemas.openxmlformats.org/presentationml/2006/ole">
            <mc:AlternateContent xmlns:mc="http://schemas.openxmlformats.org/markup-compatibility/2006">
              <mc:Choice xmlns:v="urn:schemas-microsoft-com:vml" Requires="v">
                <p:oleObj spid="_x0000_s192551" name="Equation" r:id="rId5" imgW="2882900" imgH="419100" progId="Equation.DSMT4">
                  <p:embed/>
                </p:oleObj>
              </mc:Choice>
              <mc:Fallback>
                <p:oleObj name="Equation" r:id="rId5" imgW="2882900" imgH="419100" progId="Equation.DSMT4">
                  <p:embed/>
                  <p:pic>
                    <p:nvPicPr>
                      <p:cNvPr id="62467" name="Object 5">
                        <a:extLst>
                          <a:ext uri="{FF2B5EF4-FFF2-40B4-BE49-F238E27FC236}">
                            <a16:creationId xmlns:a16="http://schemas.microsoft.com/office/drawing/2014/main" id="{D53307E7-0E93-4FDD-B8E6-296B5A34A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88" y="3175000"/>
                        <a:ext cx="4876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8" name="Rectangle 7">
            <a:extLst>
              <a:ext uri="{FF2B5EF4-FFF2-40B4-BE49-F238E27FC236}">
                <a16:creationId xmlns:a16="http://schemas.microsoft.com/office/drawing/2014/main" id="{B134B4A1-1716-436D-A919-A7E486A38485}"/>
              </a:ext>
            </a:extLst>
          </p:cNvPr>
          <p:cNvSpPr>
            <a:spLocks noChangeArrowheads="1"/>
          </p:cNvSpPr>
          <p:nvPr/>
        </p:nvSpPr>
        <p:spPr bwMode="auto">
          <a:xfrm>
            <a:off x="255588" y="987425"/>
            <a:ext cx="84582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r>
              <a:rPr lang="en-US" altLang="zh-CN" sz="2000" b="1">
                <a:solidFill>
                  <a:srgbClr val="0000FF"/>
                </a:solidFill>
              </a:rPr>
              <a:t>2. </a:t>
            </a:r>
            <a:r>
              <a:rPr lang="zh-CN" altLang="en-US" sz="2000" b="1">
                <a:solidFill>
                  <a:srgbClr val="0000FF"/>
                </a:solidFill>
              </a:rPr>
              <a:t>泊松方程</a:t>
            </a:r>
          </a:p>
          <a:p>
            <a:pPr eaLnBrk="1" hangingPunct="1">
              <a:lnSpc>
                <a:spcPct val="110000"/>
              </a:lnSpc>
              <a:spcBef>
                <a:spcPct val="0"/>
              </a:spcBef>
              <a:buFontTx/>
              <a:buNone/>
            </a:pPr>
            <a:r>
              <a:rPr lang="zh-CN" altLang="en-US" sz="2000" b="1"/>
              <a:t>在饱合电离情况下，空间电荷所形成的电势分布</a:t>
            </a:r>
            <a:r>
              <a:rPr lang="en-US" altLang="zh-CN" sz="2000" b="1" i="1"/>
              <a:t>ψ</a:t>
            </a:r>
            <a:r>
              <a:rPr lang="zh-CN" altLang="en-US" sz="2000" b="1"/>
              <a:t>与电荷密度</a:t>
            </a:r>
            <a:r>
              <a:rPr lang="en-US" altLang="zh-CN" sz="2000" b="1" i="1"/>
              <a:t>ρ</a:t>
            </a:r>
            <a:r>
              <a:rPr lang="zh-CN" altLang="en-US" sz="2000" b="1"/>
              <a:t>之间满足泊松方程，给出电势和电荷分布的空间关系：</a:t>
            </a:r>
          </a:p>
        </p:txBody>
      </p:sp>
      <p:sp>
        <p:nvSpPr>
          <p:cNvPr id="62469" name="Rectangle 8">
            <a:extLst>
              <a:ext uri="{FF2B5EF4-FFF2-40B4-BE49-F238E27FC236}">
                <a16:creationId xmlns:a16="http://schemas.microsoft.com/office/drawing/2014/main" id="{59291330-F0BF-42C7-8712-BC1C1A185F72}"/>
              </a:ext>
            </a:extLst>
          </p:cNvPr>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endParaRPr lang="zh-CN" altLang="en-US" sz="2000" b="1"/>
          </a:p>
        </p:txBody>
      </p:sp>
      <p:sp>
        <p:nvSpPr>
          <p:cNvPr id="62470" name="Rectangle 10">
            <a:extLst>
              <a:ext uri="{FF2B5EF4-FFF2-40B4-BE49-F238E27FC236}">
                <a16:creationId xmlns:a16="http://schemas.microsoft.com/office/drawing/2014/main" id="{3D4889F7-CE65-484D-825C-268C9A698257}"/>
              </a:ext>
            </a:extLst>
          </p:cNvPr>
          <p:cNvSpPr>
            <a:spLocks noChangeArrowheads="1"/>
          </p:cNvSpPr>
          <p:nvPr/>
        </p:nvSpPr>
        <p:spPr bwMode="auto">
          <a:xfrm>
            <a:off x="5513388" y="2663825"/>
            <a:ext cx="2444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400" b="1"/>
              <a:t>考虑补偿后的载流子浓度</a:t>
            </a:r>
            <a:endParaRPr lang="zh-CN" altLang="en-US" sz="1400" b="1">
              <a:latin typeface="Arial" panose="020B0604020202020204" pitchFamily="34" charset="0"/>
            </a:endParaRPr>
          </a:p>
        </p:txBody>
      </p:sp>
      <p:sp>
        <p:nvSpPr>
          <p:cNvPr id="117772" name="Rectangle 12">
            <a:extLst>
              <a:ext uri="{FF2B5EF4-FFF2-40B4-BE49-F238E27FC236}">
                <a16:creationId xmlns:a16="http://schemas.microsoft.com/office/drawing/2014/main" id="{D2A4692D-38BF-4B39-BF2E-0997F14FA64B}"/>
              </a:ext>
            </a:extLst>
          </p:cNvPr>
          <p:cNvSpPr>
            <a:spLocks noChangeArrowheads="1"/>
          </p:cNvSpPr>
          <p:nvPr/>
        </p:nvSpPr>
        <p:spPr bwMode="auto">
          <a:xfrm>
            <a:off x="484188" y="4217988"/>
            <a:ext cx="2895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r>
              <a:rPr lang="en-US" altLang="zh-CN" sz="2000" b="1">
                <a:solidFill>
                  <a:srgbClr val="0000FF"/>
                </a:solidFill>
              </a:rPr>
              <a:t>3. </a:t>
            </a:r>
            <a:r>
              <a:rPr lang="zh-CN" altLang="en-US" sz="2000" b="1">
                <a:solidFill>
                  <a:srgbClr val="0000FF"/>
                </a:solidFill>
              </a:rPr>
              <a:t>电流方程</a:t>
            </a:r>
          </a:p>
        </p:txBody>
      </p:sp>
      <p:graphicFrame>
        <p:nvGraphicFramePr>
          <p:cNvPr id="117771" name="Object 11">
            <a:extLst>
              <a:ext uri="{FF2B5EF4-FFF2-40B4-BE49-F238E27FC236}">
                <a16:creationId xmlns:a16="http://schemas.microsoft.com/office/drawing/2014/main" id="{FDB932B3-1DAC-4D9C-9B5F-3C1C8406C135}"/>
              </a:ext>
            </a:extLst>
          </p:cNvPr>
          <p:cNvGraphicFramePr>
            <a:graphicFrameLocks noChangeAspect="1"/>
          </p:cNvGraphicFramePr>
          <p:nvPr/>
        </p:nvGraphicFramePr>
        <p:xfrm>
          <a:off x="1601788" y="4797425"/>
          <a:ext cx="5230812" cy="655638"/>
        </p:xfrm>
        <a:graphic>
          <a:graphicData uri="http://schemas.openxmlformats.org/presentationml/2006/ole">
            <mc:AlternateContent xmlns:mc="http://schemas.openxmlformats.org/markup-compatibility/2006">
              <mc:Choice xmlns:v="urn:schemas-microsoft-com:vml" Requires="v">
                <p:oleObj spid="_x0000_s192552" name="Equation" r:id="rId7" imgW="3416040" imgH="431640" progId="Equation.DSMT4">
                  <p:embed/>
                </p:oleObj>
              </mc:Choice>
              <mc:Fallback>
                <p:oleObj name="Equation" r:id="rId7" imgW="3416040" imgH="431640" progId="Equation.DSMT4">
                  <p:embed/>
                  <p:pic>
                    <p:nvPicPr>
                      <p:cNvPr id="117771" name="Object 11">
                        <a:extLst>
                          <a:ext uri="{FF2B5EF4-FFF2-40B4-BE49-F238E27FC236}">
                            <a16:creationId xmlns:a16="http://schemas.microsoft.com/office/drawing/2014/main" id="{FDB932B3-1DAC-4D9C-9B5F-3C1C8406C1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1788" y="4797425"/>
                        <a:ext cx="5230812"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73" name="Rectangle 13">
            <a:extLst>
              <a:ext uri="{FF2B5EF4-FFF2-40B4-BE49-F238E27FC236}">
                <a16:creationId xmlns:a16="http://schemas.microsoft.com/office/drawing/2014/main" id="{7D7F1EBC-B20C-457C-9761-A280EEF01AAF}"/>
              </a:ext>
            </a:extLst>
          </p:cNvPr>
          <p:cNvSpPr>
            <a:spLocks noChangeArrowheads="1"/>
          </p:cNvSpPr>
          <p:nvPr/>
        </p:nvSpPr>
        <p:spPr bwMode="auto">
          <a:xfrm>
            <a:off x="522288" y="5800725"/>
            <a:ext cx="73914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r>
              <a:rPr lang="zh-CN" altLang="en-US" sz="2000" b="1">
                <a:solidFill>
                  <a:srgbClr val="FF3300"/>
                </a:solidFill>
              </a:rPr>
              <a:t>给定初始条件和边界条件，基本控制方程可求出半导体中的电荷分布、电场分布和电流。</a:t>
            </a:r>
            <a:endParaRPr lang="en-US" altLang="zh-CN" sz="2000" b="1">
              <a:solidFill>
                <a:srgbClr val="FF3300"/>
              </a:solidFill>
            </a:endParaRPr>
          </a:p>
        </p:txBody>
      </p:sp>
      <p:sp>
        <p:nvSpPr>
          <p:cNvPr id="62474" name="Line 14">
            <a:extLst>
              <a:ext uri="{FF2B5EF4-FFF2-40B4-BE49-F238E27FC236}">
                <a16:creationId xmlns:a16="http://schemas.microsoft.com/office/drawing/2014/main" id="{3D968F8E-AFBC-4BD9-BE7C-510775569054}"/>
              </a:ext>
            </a:extLst>
          </p:cNvPr>
          <p:cNvSpPr>
            <a:spLocks noChangeShapeType="1"/>
          </p:cNvSpPr>
          <p:nvPr/>
        </p:nvSpPr>
        <p:spPr bwMode="auto">
          <a:xfrm>
            <a:off x="3532188" y="2968625"/>
            <a:ext cx="14478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Tree>
    <p:extLst>
      <p:ext uri="{BB962C8B-B14F-4D97-AF65-F5344CB8AC3E}">
        <p14:creationId xmlns:p14="http://schemas.microsoft.com/office/powerpoint/2010/main" val="803819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72"/>
                                        </p:tgtEl>
                                        <p:attrNameLst>
                                          <p:attrName>style.visibility</p:attrName>
                                        </p:attrNameLst>
                                      </p:cBhvr>
                                      <p:to>
                                        <p:strVal val="visible"/>
                                      </p:to>
                                    </p:set>
                                    <p:animEffect transition="in" filter="blinds(horizontal)">
                                      <p:cBhvr>
                                        <p:cTn id="7" dur="500"/>
                                        <p:tgtEl>
                                          <p:spTgt spid="117772"/>
                                        </p:tgtEl>
                                      </p:cBhvr>
                                    </p:animEffect>
                                  </p:childTnLst>
                                </p:cTn>
                              </p:par>
                              <p:par>
                                <p:cTn id="8" presetID="3" presetClass="entr" presetSubtype="10" fill="hold" nodeType="withEffect">
                                  <p:stCondLst>
                                    <p:cond delay="0"/>
                                  </p:stCondLst>
                                  <p:childTnLst>
                                    <p:set>
                                      <p:cBhvr>
                                        <p:cTn id="9" dur="1" fill="hold">
                                          <p:stCondLst>
                                            <p:cond delay="0"/>
                                          </p:stCondLst>
                                        </p:cTn>
                                        <p:tgtEl>
                                          <p:spTgt spid="117771"/>
                                        </p:tgtEl>
                                        <p:attrNameLst>
                                          <p:attrName>style.visibility</p:attrName>
                                        </p:attrNameLst>
                                      </p:cBhvr>
                                      <p:to>
                                        <p:strVal val="visible"/>
                                      </p:to>
                                    </p:set>
                                    <p:animEffect transition="in" filter="blinds(horizontal)">
                                      <p:cBhvr>
                                        <p:cTn id="10" dur="500"/>
                                        <p:tgtEl>
                                          <p:spTgt spid="11777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7773"/>
                                        </p:tgtEl>
                                        <p:attrNameLst>
                                          <p:attrName>style.visibility</p:attrName>
                                        </p:attrNameLst>
                                      </p:cBhvr>
                                      <p:to>
                                        <p:strVal val="visible"/>
                                      </p:to>
                                    </p:set>
                                    <p:animEffect transition="in" filter="blinds(horizontal)">
                                      <p:cBhvr>
                                        <p:cTn id="13" dur="500"/>
                                        <p:tgtEl>
                                          <p:spTgt spid="117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72" grpId="0"/>
      <p:bldP spid="1177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4EEA9A0-1DD3-464D-9C54-A42F4FE9904A}"/>
              </a:ext>
            </a:extLst>
          </p:cNvPr>
          <p:cNvSpPr/>
          <p:nvPr/>
        </p:nvSpPr>
        <p:spPr>
          <a:xfrm>
            <a:off x="323528" y="1484784"/>
            <a:ext cx="8352928" cy="4893647"/>
          </a:xfrm>
          <a:prstGeom prst="rect">
            <a:avLst/>
          </a:prstGeom>
        </p:spPr>
        <p:txBody>
          <a:bodyPr wrap="square">
            <a:spAutoFit/>
          </a:bodyPr>
          <a:lstStyle/>
          <a:p>
            <a:pPr marL="342900" indent="-342900">
              <a:buFont typeface="Wingdings" panose="05000000000000000000" pitchFamily="2" charset="2"/>
              <a:buChar char="p"/>
            </a:pPr>
            <a:r>
              <a:rPr lang="zh-CN" altLang="en-US" sz="2400" dirty="0"/>
              <a:t>电子系统与其他自然和社会系统相同，都具有鲜明的</a:t>
            </a:r>
            <a:r>
              <a:rPr lang="zh-CN" altLang="en-US" sz="2400" b="1" dirty="0">
                <a:solidFill>
                  <a:srgbClr val="FF0000"/>
                </a:solidFill>
                <a:effectLst>
                  <a:outerShdw blurRad="38100" dist="38100" dir="2700000" algn="tl">
                    <a:srgbClr val="000000">
                      <a:alpha val="43137"/>
                    </a:srgbClr>
                  </a:outerShdw>
                </a:effectLst>
              </a:rPr>
              <a:t>整体性、关联性、层次结构性、动态平衡性、开放性和时序性</a:t>
            </a:r>
            <a:r>
              <a:rPr lang="zh-CN" altLang="en-US" sz="2400" dirty="0"/>
              <a:t>特征</a:t>
            </a:r>
            <a:endParaRPr lang="en-US" altLang="zh-CN" sz="2400" dirty="0"/>
          </a:p>
          <a:p>
            <a:pPr marL="342900" indent="-342900">
              <a:buFont typeface="Wingdings" panose="05000000000000000000" pitchFamily="2" charset="2"/>
              <a:buChar char="p"/>
            </a:pPr>
            <a:r>
              <a:rPr lang="zh-CN" altLang="en-US" sz="2400" dirty="0"/>
              <a:t>认清</a:t>
            </a:r>
            <a:r>
              <a:rPr lang="zh-CN" altLang="en-US" sz="2400" b="1" dirty="0">
                <a:solidFill>
                  <a:srgbClr val="FF0000"/>
                </a:solidFill>
                <a:effectLst>
                  <a:outerShdw blurRad="38100" dist="38100" dir="2700000" algn="tl">
                    <a:srgbClr val="000000">
                      <a:alpha val="43137"/>
                    </a:srgbClr>
                  </a:outerShdw>
                </a:effectLst>
              </a:rPr>
              <a:t>微观粒子和宏观参量之间的矛盾规律</a:t>
            </a:r>
            <a:r>
              <a:rPr lang="zh-CN" altLang="en-US" sz="2400" dirty="0"/>
              <a:t>，找出影响器件整体性质和演变的</a:t>
            </a:r>
            <a:r>
              <a:rPr lang="zh-CN" altLang="en-US" sz="2400" b="1" dirty="0">
                <a:solidFill>
                  <a:srgbClr val="FF0000"/>
                </a:solidFill>
                <a:effectLst>
                  <a:outerShdw blurRad="38100" dist="38100" dir="2700000" algn="tl">
                    <a:srgbClr val="000000">
                      <a:alpha val="43137"/>
                    </a:srgbClr>
                  </a:outerShdw>
                </a:effectLst>
              </a:rPr>
              <a:t>主要因素</a:t>
            </a:r>
            <a:r>
              <a:rPr lang="zh-CN" altLang="en-US" sz="2400" dirty="0"/>
              <a:t>和</a:t>
            </a:r>
            <a:r>
              <a:rPr lang="zh-CN" altLang="en-US" sz="2400" b="1" dirty="0">
                <a:solidFill>
                  <a:srgbClr val="FF0000"/>
                </a:solidFill>
                <a:effectLst>
                  <a:outerShdw blurRad="38100" dist="38100" dir="2700000" algn="tl">
                    <a:srgbClr val="000000">
                      <a:alpha val="43137"/>
                    </a:srgbClr>
                  </a:outerShdw>
                </a:effectLst>
              </a:rPr>
              <a:t>关键变量</a:t>
            </a:r>
            <a:r>
              <a:rPr lang="zh-CN" altLang="en-US" sz="2400" dirty="0"/>
              <a:t>，从而全面分析问题，抓住主要矛盾。</a:t>
            </a:r>
            <a:endParaRPr lang="en-US" altLang="zh-CN" sz="2400" dirty="0"/>
          </a:p>
          <a:p>
            <a:pPr marL="342900" indent="-342900">
              <a:buFont typeface="Wingdings" panose="05000000000000000000" pitchFamily="2" charset="2"/>
              <a:buChar char="p"/>
            </a:pPr>
            <a:r>
              <a:rPr lang="zh-CN" altLang="en-US" sz="2400" dirty="0"/>
              <a:t>从载流子在</a:t>
            </a:r>
            <a:r>
              <a:rPr lang="en-US" altLang="zh-CN" sz="2400" dirty="0"/>
              <a:t>p-n</a:t>
            </a:r>
            <a:r>
              <a:rPr lang="zh-CN" altLang="en-US" sz="2400" dirty="0"/>
              <a:t>结、双极结型晶体管模型中各电子流、空穴流以及扩散、漂移不同机制的转化看到，</a:t>
            </a:r>
            <a:r>
              <a:rPr lang="zh-CN" altLang="en-US" sz="2400" b="1" dirty="0">
                <a:solidFill>
                  <a:srgbClr val="FF0000"/>
                </a:solidFill>
                <a:effectLst>
                  <a:outerShdw blurRad="38100" dist="38100" dir="2700000" algn="tl">
                    <a:srgbClr val="000000">
                      <a:alpha val="43137"/>
                    </a:srgbClr>
                  </a:outerShdw>
                </a:effectLst>
              </a:rPr>
              <a:t>事物是相互联系、相互转化的。</a:t>
            </a:r>
            <a:endParaRPr lang="en-US" altLang="zh-CN" sz="2400" b="1" dirty="0">
              <a:solidFill>
                <a:srgbClr val="FF0000"/>
              </a:solidFill>
              <a:effectLst>
                <a:outerShdw blurRad="38100" dist="38100" dir="2700000" algn="tl">
                  <a:srgbClr val="000000">
                    <a:alpha val="43137"/>
                  </a:srgbClr>
                </a:outerShdw>
              </a:effectLst>
            </a:endParaRPr>
          </a:p>
          <a:p>
            <a:pPr marL="342900" indent="-342900">
              <a:buFont typeface="Wingdings" panose="05000000000000000000" pitchFamily="2" charset="2"/>
              <a:buChar char="p"/>
            </a:pPr>
            <a:r>
              <a:rPr lang="zh-CN" altLang="en-US" sz="2400" dirty="0"/>
              <a:t>联系到新时代国内外各种矛盾相互交织，新问题层出不穷，</a:t>
            </a:r>
            <a:r>
              <a:rPr lang="zh-CN" altLang="en-US" sz="2400" b="1" dirty="0">
                <a:solidFill>
                  <a:srgbClr val="FF0000"/>
                </a:solidFill>
                <a:effectLst>
                  <a:outerShdw blurRad="38100" dist="38100" dir="2700000" algn="tl">
                    <a:srgbClr val="000000">
                      <a:alpha val="43137"/>
                    </a:srgbClr>
                  </a:outerShdw>
                </a:effectLst>
              </a:rPr>
              <a:t>国家发展新格局必须坚持新理念，不能孤立、静止、片面地看问题而要利用系统思维、战略思维，科学统筹</a:t>
            </a:r>
            <a:r>
              <a:rPr lang="zh-CN" altLang="en-US" sz="2400" dirty="0"/>
              <a:t>的解决问题。</a:t>
            </a:r>
          </a:p>
        </p:txBody>
      </p:sp>
      <p:sp>
        <p:nvSpPr>
          <p:cNvPr id="3" name="文本框 2">
            <a:extLst>
              <a:ext uri="{FF2B5EF4-FFF2-40B4-BE49-F238E27FC236}">
                <a16:creationId xmlns:a16="http://schemas.microsoft.com/office/drawing/2014/main" id="{60251496-CE30-4986-8E28-E08FE0B3588B}"/>
              </a:ext>
            </a:extLst>
          </p:cNvPr>
          <p:cNvSpPr txBox="1"/>
          <p:nvPr/>
        </p:nvSpPr>
        <p:spPr>
          <a:xfrm>
            <a:off x="1835696" y="476059"/>
            <a:ext cx="5952270" cy="584775"/>
          </a:xfrm>
          <a:prstGeom prst="rect">
            <a:avLst/>
          </a:prstGeom>
          <a:noFill/>
        </p:spPr>
        <p:txBody>
          <a:bodyPr wrap="none" rtlCol="0">
            <a:spAutoFit/>
          </a:bodyPr>
          <a:lstStyle/>
          <a:p>
            <a:r>
              <a:rPr lang="zh-CN" altLang="en-US" sz="3200" b="1" dirty="0">
                <a:solidFill>
                  <a:srgbClr val="FF0000"/>
                </a:solidFill>
                <a:effectLst>
                  <a:outerShdw blurRad="38100" dist="38100" dir="2700000" algn="tl">
                    <a:srgbClr val="000000">
                      <a:alpha val="43137"/>
                    </a:srgbClr>
                  </a:outerShdw>
                </a:effectLst>
              </a:rPr>
              <a:t>从认识电子系统到理解社会系统</a:t>
            </a:r>
          </a:p>
        </p:txBody>
      </p:sp>
    </p:spTree>
    <p:extLst>
      <p:ext uri="{BB962C8B-B14F-4D97-AF65-F5344CB8AC3E}">
        <p14:creationId xmlns:p14="http://schemas.microsoft.com/office/powerpoint/2010/main" val="1021676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37C63BEB-44B8-4B18-B2AE-8BC6203CC2C3}"/>
              </a:ext>
            </a:extLst>
          </p:cNvPr>
          <p:cNvSpPr>
            <a:spLocks noGrp="1" noRot="1" noChangeArrowheads="1"/>
          </p:cNvSpPr>
          <p:nvPr>
            <p:ph type="title"/>
          </p:nvPr>
        </p:nvSpPr>
        <p:spPr>
          <a:xfrm>
            <a:off x="685800" y="333375"/>
            <a:ext cx="7772400" cy="719138"/>
          </a:xfrm>
        </p:spPr>
        <p:txBody>
          <a:bodyPr/>
          <a:lstStyle/>
          <a:p>
            <a:pPr eaLnBrk="1" hangingPunct="1">
              <a:defRPr/>
            </a:pPr>
            <a:r>
              <a:rPr lang="zh-CN" altLang="en-US" sz="3600" b="1" dirty="0">
                <a:solidFill>
                  <a:srgbClr val="0000FF"/>
                </a:solidFill>
                <a:latin typeface="宋体" panose="02010600030101010101" pitchFamily="2" charset="-122"/>
                <a:ea typeface="+mn-ea"/>
                <a:cs typeface="+mn-ea"/>
              </a:rPr>
              <a:t>连续性方程</a:t>
            </a:r>
            <a:r>
              <a:rPr lang="zh-CN" altLang="en-US" sz="3600" b="1" dirty="0">
                <a:solidFill>
                  <a:srgbClr val="0000FF"/>
                </a:solidFill>
                <a:latin typeface="+mn-ea"/>
                <a:ea typeface="+mn-ea"/>
                <a:cs typeface="+mn-ea"/>
              </a:rPr>
              <a:t>的应用</a:t>
            </a:r>
          </a:p>
        </p:txBody>
      </p:sp>
      <p:sp>
        <p:nvSpPr>
          <p:cNvPr id="107523" name="Rectangle 3">
            <a:extLst>
              <a:ext uri="{FF2B5EF4-FFF2-40B4-BE49-F238E27FC236}">
                <a16:creationId xmlns:a16="http://schemas.microsoft.com/office/drawing/2014/main" id="{11B7B9B5-80A1-494F-9007-CBC887DF9773}"/>
              </a:ext>
            </a:extLst>
          </p:cNvPr>
          <p:cNvSpPr>
            <a:spLocks noGrp="1" noRot="1" noChangeArrowheads="1"/>
          </p:cNvSpPr>
          <p:nvPr>
            <p:ph type="body" idx="1"/>
          </p:nvPr>
        </p:nvSpPr>
        <p:spPr>
          <a:xfrm>
            <a:off x="685800" y="1268413"/>
            <a:ext cx="7772400" cy="4827587"/>
          </a:xfrm>
        </p:spPr>
        <p:txBody>
          <a:bodyPr/>
          <a:lstStyle/>
          <a:p>
            <a:pPr eaLnBrk="1" hangingPunct="1">
              <a:buFont typeface="Wingdings" panose="05000000000000000000" pitchFamily="2" charset="2"/>
              <a:buNone/>
              <a:defRPr/>
            </a:pPr>
            <a:r>
              <a:rPr lang="en-US" altLang="zh-CN" b="1" dirty="0">
                <a:solidFill>
                  <a:srgbClr val="0000FF"/>
                </a:solidFill>
                <a:cs typeface="+mn-ea"/>
              </a:rPr>
              <a:t>1.</a:t>
            </a:r>
            <a:r>
              <a:rPr lang="zh-CN" altLang="en-US" b="1" dirty="0">
                <a:solidFill>
                  <a:srgbClr val="0000FF"/>
                </a:solidFill>
                <a:cs typeface="+mn-ea"/>
              </a:rPr>
              <a:t>非平衡子的复合</a:t>
            </a:r>
            <a:r>
              <a:rPr lang="en-US" altLang="zh-CN" b="1" dirty="0">
                <a:solidFill>
                  <a:srgbClr val="0000FF"/>
                </a:solidFill>
                <a:cs typeface="+mn-ea"/>
              </a:rPr>
              <a:t>:</a:t>
            </a:r>
          </a:p>
          <a:p>
            <a:pPr eaLnBrk="1" hangingPunct="1">
              <a:buClr>
                <a:schemeClr val="tx1"/>
              </a:buClr>
              <a:buFont typeface="Wingdings" panose="05000000000000000000" pitchFamily="2" charset="2"/>
              <a:buNone/>
              <a:defRPr/>
            </a:pPr>
            <a:r>
              <a:rPr lang="en-US" altLang="zh-CN" b="1" dirty="0">
                <a:solidFill>
                  <a:srgbClr val="0000FF"/>
                </a:solidFill>
                <a:cs typeface="+mn-ea"/>
              </a:rPr>
              <a:t>   t=0</a:t>
            </a:r>
            <a:r>
              <a:rPr lang="zh-CN" altLang="en-US" b="1" dirty="0">
                <a:solidFill>
                  <a:srgbClr val="0000FF"/>
                </a:solidFill>
                <a:cs typeface="+mn-ea"/>
              </a:rPr>
              <a:t>时</a:t>
            </a:r>
            <a:r>
              <a:rPr lang="en-US" altLang="zh-CN" b="1" dirty="0">
                <a:solidFill>
                  <a:srgbClr val="0000FF"/>
                </a:solidFill>
                <a:cs typeface="+mn-ea"/>
              </a:rPr>
              <a:t>,</a:t>
            </a:r>
            <a:r>
              <a:rPr lang="zh-CN" altLang="en-US" b="1" dirty="0">
                <a:solidFill>
                  <a:srgbClr val="0000FF"/>
                </a:solidFill>
                <a:cs typeface="+mn-ea"/>
              </a:rPr>
              <a:t>光照停止</a:t>
            </a:r>
            <a:r>
              <a:rPr lang="en-US" altLang="zh-CN" b="1" dirty="0">
                <a:solidFill>
                  <a:srgbClr val="0000FF"/>
                </a:solidFill>
                <a:cs typeface="+mn-ea"/>
              </a:rPr>
              <a:t>;  G=0; </a:t>
            </a:r>
          </a:p>
          <a:p>
            <a:pPr eaLnBrk="1" hangingPunct="1">
              <a:buClr>
                <a:schemeClr val="tx1"/>
              </a:buClr>
              <a:buFont typeface="Wingdings" panose="05000000000000000000" pitchFamily="2" charset="2"/>
              <a:buNone/>
              <a:defRPr/>
            </a:pPr>
            <a:r>
              <a:rPr lang="en-US" altLang="zh-CN" b="1" dirty="0">
                <a:solidFill>
                  <a:srgbClr val="0000FF"/>
                </a:solidFill>
                <a:cs typeface="+mn-ea"/>
              </a:rPr>
              <a:t>  </a:t>
            </a:r>
            <a:r>
              <a:rPr lang="zh-CN" altLang="en-US" b="1" dirty="0">
                <a:solidFill>
                  <a:srgbClr val="0000FF"/>
                </a:solidFill>
                <a:cs typeface="+mn-ea"/>
              </a:rPr>
              <a:t>不考虑载流子的空间分布 </a:t>
            </a:r>
            <a:r>
              <a:rPr lang="en-US" altLang="zh-CN" b="1" dirty="0">
                <a:solidFill>
                  <a:srgbClr val="0000FF"/>
                </a:solidFill>
                <a:cs typeface="+mn-ea"/>
              </a:rPr>
              <a:t>(</a:t>
            </a:r>
            <a:r>
              <a:rPr lang="en-US" altLang="zh-CN" b="1" dirty="0">
                <a:solidFill>
                  <a:srgbClr val="0000FF"/>
                </a:solidFill>
                <a:cs typeface="+mn-ea"/>
                <a:sym typeface="Euclid Math One" panose="05050601010101010101" pitchFamily="18" charset="2"/>
              </a:rPr>
              <a:t></a:t>
            </a:r>
            <a:r>
              <a:rPr lang="en-US" altLang="zh-CN" b="1" dirty="0">
                <a:solidFill>
                  <a:srgbClr val="0000FF"/>
                </a:solidFill>
                <a:cs typeface="+mn-ea"/>
              </a:rPr>
              <a:t> =0).</a:t>
            </a:r>
          </a:p>
          <a:p>
            <a:pPr eaLnBrk="1" hangingPunct="1">
              <a:buClr>
                <a:schemeClr val="tx1"/>
              </a:buClr>
              <a:buFont typeface="Wingdings" panose="05000000000000000000" pitchFamily="2" charset="2"/>
              <a:buNone/>
              <a:defRPr/>
            </a:pPr>
            <a:endParaRPr lang="en-US" altLang="zh-CN" b="1" dirty="0">
              <a:solidFill>
                <a:srgbClr val="0000FF"/>
              </a:solidFill>
              <a:cs typeface="+mn-ea"/>
            </a:endParaRPr>
          </a:p>
          <a:p>
            <a:pPr eaLnBrk="1" hangingPunct="1">
              <a:buClr>
                <a:schemeClr val="tx1"/>
              </a:buClr>
              <a:buFont typeface="Wingdings" panose="05000000000000000000" pitchFamily="2" charset="2"/>
              <a:buNone/>
              <a:defRPr/>
            </a:pPr>
            <a:endParaRPr lang="en-US" altLang="zh-CN" b="1" dirty="0">
              <a:solidFill>
                <a:srgbClr val="0000FF"/>
              </a:solidFill>
              <a:cs typeface="+mn-ea"/>
            </a:endParaRPr>
          </a:p>
          <a:p>
            <a:pPr eaLnBrk="1" hangingPunct="1">
              <a:buClr>
                <a:schemeClr val="tx1"/>
              </a:buClr>
              <a:buFont typeface="Wingdings" panose="05000000000000000000" pitchFamily="2" charset="2"/>
              <a:buNone/>
              <a:defRPr/>
            </a:pPr>
            <a:endParaRPr lang="en-US" altLang="zh-CN" b="1" dirty="0">
              <a:solidFill>
                <a:srgbClr val="0000FF"/>
              </a:solidFill>
              <a:cs typeface="+mn-ea"/>
            </a:endParaRPr>
          </a:p>
          <a:p>
            <a:pPr eaLnBrk="1" hangingPunct="1">
              <a:buClr>
                <a:schemeClr val="tx1"/>
              </a:buClr>
              <a:buFont typeface="Wingdings" panose="05000000000000000000" pitchFamily="2" charset="2"/>
              <a:buNone/>
              <a:defRPr/>
            </a:pPr>
            <a:endParaRPr lang="en-US" altLang="zh-CN" b="1" dirty="0">
              <a:solidFill>
                <a:srgbClr val="0000FF"/>
              </a:solidFill>
              <a:cs typeface="+mn-ea"/>
            </a:endParaRPr>
          </a:p>
          <a:p>
            <a:pPr eaLnBrk="1" hangingPunct="1">
              <a:buClr>
                <a:schemeClr val="tx1"/>
              </a:buClr>
              <a:buFont typeface="Wingdings" panose="05000000000000000000" pitchFamily="2" charset="2"/>
              <a:buNone/>
              <a:defRPr/>
            </a:pPr>
            <a:r>
              <a:rPr lang="zh-CN" altLang="en-US" b="1" dirty="0">
                <a:solidFill>
                  <a:srgbClr val="0000FF"/>
                </a:solidFill>
                <a:cs typeface="+mn-ea"/>
              </a:rPr>
              <a:t>此即非平衡载流子衰减时遵守的微分方程</a:t>
            </a:r>
          </a:p>
        </p:txBody>
      </p:sp>
      <p:graphicFrame>
        <p:nvGraphicFramePr>
          <p:cNvPr id="63492" name="Object 4">
            <a:extLst>
              <a:ext uri="{FF2B5EF4-FFF2-40B4-BE49-F238E27FC236}">
                <a16:creationId xmlns:a16="http://schemas.microsoft.com/office/drawing/2014/main" id="{38FB02E3-ED9E-4AD2-8363-D99B82C81A7B}"/>
              </a:ext>
            </a:extLst>
          </p:cNvPr>
          <p:cNvGraphicFramePr>
            <a:graphicFrameLocks noChangeAspect="1"/>
          </p:cNvGraphicFramePr>
          <p:nvPr/>
        </p:nvGraphicFramePr>
        <p:xfrm>
          <a:off x="2286000" y="3505200"/>
          <a:ext cx="3886200" cy="1384300"/>
        </p:xfrm>
        <a:graphic>
          <a:graphicData uri="http://schemas.openxmlformats.org/presentationml/2006/ole">
            <mc:AlternateContent xmlns:mc="http://schemas.openxmlformats.org/markup-compatibility/2006">
              <mc:Choice xmlns:v="urn:schemas-microsoft-com:vml" Requires="v">
                <p:oleObj spid="_x0000_s193550" name="Equation" r:id="rId4" imgW="1104900" imgH="393700" progId="Equation.DSMT4">
                  <p:embed/>
                </p:oleObj>
              </mc:Choice>
              <mc:Fallback>
                <p:oleObj name="Equation" r:id="rId4" imgW="1104900" imgH="393700" progId="Equation.DSMT4">
                  <p:embed/>
                  <p:pic>
                    <p:nvPicPr>
                      <p:cNvPr id="63492" name="Object 4">
                        <a:extLst>
                          <a:ext uri="{FF2B5EF4-FFF2-40B4-BE49-F238E27FC236}">
                            <a16:creationId xmlns:a16="http://schemas.microsoft.com/office/drawing/2014/main" id="{38FB02E3-ED9E-4AD2-8363-D99B82C81A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505200"/>
                        <a:ext cx="3886200" cy="138430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26194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a:extLst>
              <a:ext uri="{FF2B5EF4-FFF2-40B4-BE49-F238E27FC236}">
                <a16:creationId xmlns:a16="http://schemas.microsoft.com/office/drawing/2014/main" id="{C9C3C03E-00DF-461F-A757-1A3BA5EFFFDF}"/>
              </a:ext>
            </a:extLst>
          </p:cNvPr>
          <p:cNvSpPr>
            <a:spLocks noGrp="1" noRot="1" noChangeArrowheads="1"/>
          </p:cNvSpPr>
          <p:nvPr>
            <p:ph type="body" idx="1"/>
          </p:nvPr>
        </p:nvSpPr>
        <p:spPr>
          <a:xfrm>
            <a:off x="107950" y="836613"/>
            <a:ext cx="8204200" cy="5486400"/>
          </a:xfrm>
        </p:spPr>
        <p:txBody>
          <a:bodyPr/>
          <a:lstStyle/>
          <a:p>
            <a:pPr eaLnBrk="1" hangingPunct="1">
              <a:buClr>
                <a:schemeClr val="tx1"/>
              </a:buClr>
              <a:buFont typeface="Wingdings" panose="05000000000000000000" pitchFamily="2" charset="2"/>
              <a:buNone/>
              <a:defRPr/>
            </a:pPr>
            <a:r>
              <a:rPr lang="zh-CN" altLang="en-US" b="1" dirty="0">
                <a:solidFill>
                  <a:srgbClr val="0000FF"/>
                </a:solidFill>
                <a:cs typeface="+mn-ea"/>
              </a:rPr>
              <a:t>  ②  稳态扩散</a:t>
            </a:r>
            <a:r>
              <a:rPr lang="en-US" altLang="zh-CN" b="1" dirty="0">
                <a:solidFill>
                  <a:srgbClr val="0000FF"/>
                </a:solidFill>
                <a:cs typeface="+mn-ea"/>
              </a:rPr>
              <a:t>:  (</a:t>
            </a:r>
            <a:r>
              <a:rPr lang="zh-CN" altLang="en-US" b="1" dirty="0">
                <a:solidFill>
                  <a:srgbClr val="0000FF"/>
                </a:solidFill>
                <a:cs typeface="+mn-ea"/>
              </a:rPr>
              <a:t>稳态下</a:t>
            </a:r>
            <a:r>
              <a:rPr lang="en-US" altLang="zh-CN" b="1" dirty="0">
                <a:solidFill>
                  <a:srgbClr val="0000FF"/>
                </a:solidFill>
                <a:cs typeface="+mn-ea"/>
              </a:rPr>
              <a:t>, </a:t>
            </a:r>
            <a:r>
              <a:rPr lang="zh-CN" altLang="en-US" b="1" dirty="0">
                <a:solidFill>
                  <a:srgbClr val="0000FF"/>
                </a:solidFill>
                <a:cs typeface="+mn-ea"/>
              </a:rPr>
              <a:t>扩散</a:t>
            </a:r>
            <a:r>
              <a:rPr lang="en-US" altLang="zh-CN" b="1" dirty="0">
                <a:solidFill>
                  <a:srgbClr val="0000FF"/>
                </a:solidFill>
                <a:cs typeface="+mn-ea"/>
              </a:rPr>
              <a:t>+</a:t>
            </a:r>
            <a:r>
              <a:rPr lang="zh-CN" altLang="en-US" b="1" dirty="0">
                <a:solidFill>
                  <a:srgbClr val="0000FF"/>
                </a:solidFill>
                <a:cs typeface="+mn-ea"/>
              </a:rPr>
              <a:t>复合</a:t>
            </a:r>
            <a:r>
              <a:rPr lang="en-US" altLang="zh-CN" b="1" dirty="0">
                <a:solidFill>
                  <a:srgbClr val="0000FF"/>
                </a:solidFill>
                <a:cs typeface="+mn-ea"/>
              </a:rPr>
              <a:t>)</a:t>
            </a:r>
          </a:p>
          <a:p>
            <a:pPr eaLnBrk="1" hangingPunct="1">
              <a:buClr>
                <a:schemeClr val="tx1"/>
              </a:buClr>
              <a:buFont typeface="Wingdings" panose="05000000000000000000" pitchFamily="2" charset="2"/>
              <a:buNone/>
              <a:defRPr/>
            </a:pPr>
            <a:r>
              <a:rPr lang="en-US" altLang="zh-CN" b="1" dirty="0">
                <a:solidFill>
                  <a:srgbClr val="0000FF"/>
                </a:solidFill>
                <a:cs typeface="+mn-ea"/>
              </a:rPr>
              <a:t>    </a:t>
            </a:r>
            <a:r>
              <a:rPr lang="zh-CN" altLang="en-US" b="1" dirty="0">
                <a:solidFill>
                  <a:srgbClr val="0000FF"/>
                </a:solidFill>
                <a:cs typeface="+mn-ea"/>
              </a:rPr>
              <a:t>表面</a:t>
            </a:r>
            <a:r>
              <a:rPr lang="en-US" altLang="zh-CN" b="1" dirty="0">
                <a:solidFill>
                  <a:srgbClr val="0000FF"/>
                </a:solidFill>
                <a:cs typeface="+mn-ea"/>
              </a:rPr>
              <a:t>(</a:t>
            </a:r>
            <a:r>
              <a:rPr lang="zh-CN" altLang="en-US" b="1" dirty="0">
                <a:solidFill>
                  <a:srgbClr val="0000FF"/>
                </a:solidFill>
                <a:cs typeface="+mn-ea"/>
              </a:rPr>
              <a:t>或样品的某一位置</a:t>
            </a:r>
            <a:r>
              <a:rPr lang="en-US" altLang="zh-CN" b="1" dirty="0">
                <a:solidFill>
                  <a:srgbClr val="0000FF"/>
                </a:solidFill>
                <a:cs typeface="+mn-ea"/>
              </a:rPr>
              <a:t>)</a:t>
            </a:r>
            <a:r>
              <a:rPr lang="zh-CN" altLang="en-US" b="1" dirty="0">
                <a:solidFill>
                  <a:srgbClr val="0000FF"/>
                </a:solidFill>
                <a:cs typeface="+mn-ea"/>
              </a:rPr>
              <a:t>维持恒定光照</a:t>
            </a:r>
            <a:r>
              <a:rPr lang="en-US" altLang="zh-CN" b="1" dirty="0">
                <a:solidFill>
                  <a:srgbClr val="0000FF"/>
                </a:solidFill>
                <a:cs typeface="+mn-ea"/>
              </a:rPr>
              <a:t>; </a:t>
            </a:r>
          </a:p>
          <a:p>
            <a:pPr eaLnBrk="1" hangingPunct="1">
              <a:buClr>
                <a:schemeClr val="tx1"/>
              </a:buClr>
              <a:buFont typeface="Wingdings" panose="05000000000000000000" pitchFamily="2" charset="2"/>
              <a:buNone/>
              <a:defRPr/>
            </a:pPr>
            <a:r>
              <a:rPr lang="zh-CN" altLang="en-US" b="1" dirty="0">
                <a:solidFill>
                  <a:srgbClr val="0000FF"/>
                </a:solidFill>
                <a:cs typeface="+mn-ea"/>
              </a:rPr>
              <a:t>    稳态</a:t>
            </a:r>
            <a:r>
              <a:rPr lang="en-US" altLang="zh-CN" b="1" dirty="0">
                <a:solidFill>
                  <a:srgbClr val="0000FF"/>
                </a:solidFill>
                <a:cs typeface="+mn-ea"/>
              </a:rPr>
              <a:t>; </a:t>
            </a:r>
            <a:r>
              <a:rPr lang="en-US" altLang="zh-CN" b="1" dirty="0">
                <a:solidFill>
                  <a:srgbClr val="0000FF"/>
                </a:solidFill>
                <a:cs typeface="+mn-ea"/>
                <a:sym typeface="Euclid Math One" panose="05050601010101010101" pitchFamily="18" charset="2"/>
              </a:rPr>
              <a:t></a:t>
            </a:r>
            <a:r>
              <a:rPr lang="en-US" altLang="zh-CN" b="1" dirty="0">
                <a:solidFill>
                  <a:srgbClr val="0000FF"/>
                </a:solidFill>
                <a:cs typeface="+mn-ea"/>
              </a:rPr>
              <a:t> =0; G=0 + </a:t>
            </a:r>
            <a:r>
              <a:rPr lang="zh-CN" altLang="en-US" b="1" dirty="0">
                <a:solidFill>
                  <a:srgbClr val="0000FF"/>
                </a:solidFill>
                <a:cs typeface="+mn-ea"/>
              </a:rPr>
              <a:t>均匀半导体 </a:t>
            </a:r>
          </a:p>
          <a:p>
            <a:pPr eaLnBrk="1" hangingPunct="1">
              <a:buClr>
                <a:schemeClr val="tx1"/>
              </a:buClr>
              <a:buFont typeface="Wingdings" panose="05000000000000000000" pitchFamily="2" charset="2"/>
              <a:buNone/>
              <a:defRPr/>
            </a:pPr>
            <a:r>
              <a:rPr lang="zh-CN" altLang="en-US" b="1" dirty="0">
                <a:solidFill>
                  <a:srgbClr val="0000FF"/>
                </a:solidFill>
                <a:cs typeface="+mn-ea"/>
              </a:rPr>
              <a:t>   稳态扩散方程</a:t>
            </a:r>
            <a:r>
              <a:rPr lang="en-US" altLang="zh-CN" b="1" dirty="0">
                <a:solidFill>
                  <a:srgbClr val="0000FF"/>
                </a:solidFill>
                <a:cs typeface="+mn-ea"/>
              </a:rPr>
              <a:t>:</a:t>
            </a:r>
          </a:p>
          <a:p>
            <a:pPr eaLnBrk="1" hangingPunct="1">
              <a:buClr>
                <a:schemeClr val="tx1"/>
              </a:buClr>
              <a:buFont typeface="Wingdings" panose="05000000000000000000" pitchFamily="2" charset="2"/>
              <a:buNone/>
              <a:defRPr/>
            </a:pPr>
            <a:endParaRPr lang="zh-CN" altLang="en-US" b="1" dirty="0">
              <a:solidFill>
                <a:srgbClr val="0000FF"/>
              </a:solidFill>
              <a:cs typeface="+mn-ea"/>
            </a:endParaRPr>
          </a:p>
        </p:txBody>
      </p:sp>
      <p:graphicFrame>
        <p:nvGraphicFramePr>
          <p:cNvPr id="65539" name="Object 4">
            <a:extLst>
              <a:ext uri="{FF2B5EF4-FFF2-40B4-BE49-F238E27FC236}">
                <a16:creationId xmlns:a16="http://schemas.microsoft.com/office/drawing/2014/main" id="{01EA42D1-C5EB-464C-862C-46D79ACAAC50}"/>
              </a:ext>
            </a:extLst>
          </p:cNvPr>
          <p:cNvGraphicFramePr>
            <a:graphicFrameLocks noChangeAspect="1"/>
          </p:cNvGraphicFramePr>
          <p:nvPr/>
        </p:nvGraphicFramePr>
        <p:xfrm>
          <a:off x="1958975" y="3357563"/>
          <a:ext cx="4386263" cy="1517650"/>
        </p:xfrm>
        <a:graphic>
          <a:graphicData uri="http://schemas.openxmlformats.org/presentationml/2006/ole">
            <mc:AlternateContent xmlns:mc="http://schemas.openxmlformats.org/markup-compatibility/2006">
              <mc:Choice xmlns:v="urn:schemas-microsoft-com:vml" Requires="v">
                <p:oleObj spid="_x0000_s194574" name="Equation" r:id="rId4" imgW="1320800" imgH="457200" progId="Equation.DSMT4">
                  <p:embed/>
                </p:oleObj>
              </mc:Choice>
              <mc:Fallback>
                <p:oleObj name="Equation" r:id="rId4" imgW="1320800" imgH="457200" progId="Equation.DSMT4">
                  <p:embed/>
                  <p:pic>
                    <p:nvPicPr>
                      <p:cNvPr id="65539" name="Object 4">
                        <a:extLst>
                          <a:ext uri="{FF2B5EF4-FFF2-40B4-BE49-F238E27FC236}">
                            <a16:creationId xmlns:a16="http://schemas.microsoft.com/office/drawing/2014/main" id="{01EA42D1-C5EB-464C-862C-46D79ACAAC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8975" y="3357563"/>
                        <a:ext cx="4386263" cy="15176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743941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a:extLst>
              <a:ext uri="{FF2B5EF4-FFF2-40B4-BE49-F238E27FC236}">
                <a16:creationId xmlns:a16="http://schemas.microsoft.com/office/drawing/2014/main" id="{0209C9A1-DF3D-4B1D-94C5-2FE5879A8DF2}"/>
              </a:ext>
            </a:extLst>
          </p:cNvPr>
          <p:cNvSpPr>
            <a:spLocks noGrp="1" noRot="1" noChangeArrowheads="1"/>
          </p:cNvSpPr>
          <p:nvPr>
            <p:ph type="body" idx="1"/>
          </p:nvPr>
        </p:nvSpPr>
        <p:spPr>
          <a:xfrm>
            <a:off x="685800" y="685800"/>
            <a:ext cx="7772400" cy="5486400"/>
          </a:xfrm>
        </p:spPr>
        <p:txBody>
          <a:bodyPr/>
          <a:lstStyle/>
          <a:p>
            <a:pPr eaLnBrk="1" hangingPunct="1">
              <a:buClr>
                <a:schemeClr val="tx1"/>
              </a:buClr>
              <a:buFont typeface="Wingdings" panose="05000000000000000000" pitchFamily="2" charset="2"/>
              <a:buNone/>
              <a:defRPr/>
            </a:pPr>
            <a:r>
              <a:rPr lang="zh-CN" altLang="en-US" b="1" dirty="0">
                <a:solidFill>
                  <a:srgbClr val="0000FF"/>
                </a:solidFill>
                <a:latin typeface="+mn-ea"/>
                <a:cs typeface="+mn-ea"/>
              </a:rPr>
              <a:t>③稳态扩散</a:t>
            </a:r>
            <a:r>
              <a:rPr lang="en-US" altLang="zh-CN" b="1" dirty="0">
                <a:solidFill>
                  <a:srgbClr val="0000FF"/>
                </a:solidFill>
                <a:latin typeface="+mn-ea"/>
                <a:cs typeface="+mn-ea"/>
              </a:rPr>
              <a:t>+</a:t>
            </a:r>
            <a:r>
              <a:rPr lang="zh-CN" altLang="en-US" b="1" dirty="0">
                <a:solidFill>
                  <a:srgbClr val="0000FF"/>
                </a:solidFill>
                <a:latin typeface="+mn-ea"/>
                <a:cs typeface="+mn-ea"/>
              </a:rPr>
              <a:t>漂移</a:t>
            </a:r>
            <a:r>
              <a:rPr lang="en-US" altLang="zh-CN" b="1" dirty="0">
                <a:solidFill>
                  <a:srgbClr val="0000FF"/>
                </a:solidFill>
                <a:latin typeface="+mn-ea"/>
                <a:cs typeface="+mn-ea"/>
              </a:rPr>
              <a:t>:  </a:t>
            </a:r>
            <a:r>
              <a:rPr lang="zh-CN" altLang="en-US" b="1" dirty="0">
                <a:solidFill>
                  <a:srgbClr val="0000FF"/>
                </a:solidFill>
                <a:latin typeface="+mn-ea"/>
                <a:cs typeface="+mn-ea"/>
              </a:rPr>
              <a:t>稳态连续性方程</a:t>
            </a:r>
          </a:p>
          <a:p>
            <a:pPr eaLnBrk="1" hangingPunct="1">
              <a:buClr>
                <a:schemeClr val="tx1"/>
              </a:buClr>
              <a:buFont typeface="Wingdings" panose="05000000000000000000" pitchFamily="2" charset="2"/>
              <a:buNone/>
              <a:defRPr/>
            </a:pPr>
            <a:r>
              <a:rPr lang="zh-CN" altLang="en-US" b="1" dirty="0">
                <a:solidFill>
                  <a:srgbClr val="0000FF"/>
                </a:solidFill>
                <a:latin typeface="+mn-ea"/>
                <a:cs typeface="+mn-ea"/>
              </a:rPr>
              <a:t>   稳态扩散</a:t>
            </a:r>
            <a:r>
              <a:rPr lang="en-US" altLang="zh-CN" b="1" dirty="0">
                <a:solidFill>
                  <a:srgbClr val="0000FF"/>
                </a:solidFill>
                <a:latin typeface="+mn-ea"/>
                <a:cs typeface="+mn-ea"/>
              </a:rPr>
              <a:t>+</a:t>
            </a:r>
            <a:r>
              <a:rPr lang="zh-CN" altLang="en-US" b="1" dirty="0">
                <a:solidFill>
                  <a:srgbClr val="0000FF"/>
                </a:solidFill>
                <a:latin typeface="+mn-ea"/>
                <a:cs typeface="+mn-ea"/>
              </a:rPr>
              <a:t>均匀电场</a:t>
            </a:r>
            <a:r>
              <a:rPr lang="en-US" altLang="zh-CN" b="1" dirty="0">
                <a:solidFill>
                  <a:srgbClr val="0000FF"/>
                </a:solidFill>
                <a:latin typeface="+mn-ea"/>
                <a:cs typeface="+mn-ea"/>
              </a:rPr>
              <a:t>,</a:t>
            </a:r>
            <a:r>
              <a:rPr lang="zh-CN" altLang="en-US" b="1" dirty="0">
                <a:solidFill>
                  <a:srgbClr val="0000FF"/>
                </a:solidFill>
                <a:latin typeface="+mn-ea"/>
                <a:cs typeface="+mn-ea"/>
              </a:rPr>
              <a:t>均匀半导体</a:t>
            </a:r>
          </a:p>
          <a:p>
            <a:pPr eaLnBrk="1" hangingPunct="1">
              <a:buClr>
                <a:schemeClr val="tx1"/>
              </a:buClr>
              <a:defRPr/>
            </a:pPr>
            <a:endParaRPr lang="zh-CN" altLang="en-US" b="1" dirty="0">
              <a:solidFill>
                <a:srgbClr val="0000FF"/>
              </a:solidFill>
              <a:latin typeface="+mn-ea"/>
              <a:cs typeface="+mn-ea"/>
            </a:endParaRPr>
          </a:p>
          <a:p>
            <a:pPr eaLnBrk="1" hangingPunct="1">
              <a:buClr>
                <a:schemeClr val="tx1"/>
              </a:buClr>
              <a:defRPr/>
            </a:pPr>
            <a:endParaRPr lang="zh-CN" altLang="en-US" b="1" dirty="0">
              <a:solidFill>
                <a:srgbClr val="0000FF"/>
              </a:solidFill>
              <a:latin typeface="+mn-ea"/>
              <a:cs typeface="+mn-ea"/>
            </a:endParaRPr>
          </a:p>
          <a:p>
            <a:pPr eaLnBrk="1" hangingPunct="1">
              <a:buClr>
                <a:schemeClr val="tx1"/>
              </a:buClr>
              <a:defRPr/>
            </a:pPr>
            <a:endParaRPr lang="zh-CN" altLang="en-US" b="1" dirty="0">
              <a:solidFill>
                <a:srgbClr val="0000FF"/>
              </a:solidFill>
              <a:latin typeface="+mn-ea"/>
              <a:cs typeface="+mn-ea"/>
            </a:endParaRPr>
          </a:p>
          <a:p>
            <a:pPr eaLnBrk="1" hangingPunct="1">
              <a:buClr>
                <a:schemeClr val="tx1"/>
              </a:buClr>
              <a:defRPr/>
            </a:pPr>
            <a:r>
              <a:rPr lang="zh-CN" altLang="en-US" b="1" dirty="0">
                <a:solidFill>
                  <a:srgbClr val="0000FF"/>
                </a:solidFill>
                <a:latin typeface="+mn-ea"/>
                <a:cs typeface="+mn-ea"/>
              </a:rPr>
              <a:t> 扩散长度</a:t>
            </a:r>
            <a:r>
              <a:rPr lang="en-US" altLang="zh-CN" b="1" dirty="0">
                <a:solidFill>
                  <a:srgbClr val="0000FF"/>
                </a:solidFill>
                <a:cs typeface="+mn-ea"/>
              </a:rPr>
              <a:t>—</a:t>
            </a:r>
            <a:r>
              <a:rPr lang="zh-CN" altLang="en-US" b="1" dirty="0">
                <a:solidFill>
                  <a:srgbClr val="0000FF"/>
                </a:solidFill>
                <a:latin typeface="+mn-ea"/>
                <a:cs typeface="+mn-ea"/>
              </a:rPr>
              <a:t>仅考虑扩散</a:t>
            </a:r>
            <a:r>
              <a:rPr lang="en-US" altLang="zh-CN" b="1" dirty="0">
                <a:solidFill>
                  <a:srgbClr val="0000FF"/>
                </a:solidFill>
                <a:latin typeface="+mn-ea"/>
                <a:cs typeface="+mn-ea"/>
              </a:rPr>
              <a:t>, </a:t>
            </a:r>
            <a:r>
              <a:rPr lang="zh-CN" altLang="en-US" b="1" dirty="0">
                <a:solidFill>
                  <a:srgbClr val="0000FF"/>
                </a:solidFill>
                <a:latin typeface="+mn-ea"/>
                <a:cs typeface="+mn-ea"/>
              </a:rPr>
              <a:t>非平衡子深入样品的平均距离</a:t>
            </a:r>
            <a:r>
              <a:rPr lang="en-US" altLang="zh-CN" b="1" dirty="0">
                <a:solidFill>
                  <a:srgbClr val="0000FF"/>
                </a:solidFill>
                <a:latin typeface="+mn-ea"/>
                <a:cs typeface="+mn-ea"/>
              </a:rPr>
              <a:t>.</a:t>
            </a:r>
          </a:p>
          <a:p>
            <a:pPr eaLnBrk="1" hangingPunct="1">
              <a:buClr>
                <a:schemeClr val="tx1"/>
              </a:buClr>
              <a:defRPr/>
            </a:pPr>
            <a:r>
              <a:rPr lang="en-US" altLang="zh-CN" b="1" dirty="0">
                <a:solidFill>
                  <a:srgbClr val="0000FF"/>
                </a:solidFill>
                <a:latin typeface="+mn-ea"/>
                <a:cs typeface="+mn-ea"/>
              </a:rPr>
              <a:t> </a:t>
            </a:r>
            <a:r>
              <a:rPr lang="zh-CN" altLang="en-US" b="1" dirty="0">
                <a:solidFill>
                  <a:srgbClr val="0000FF"/>
                </a:solidFill>
                <a:latin typeface="+mn-ea"/>
                <a:cs typeface="+mn-ea"/>
              </a:rPr>
              <a:t>牵引长度</a:t>
            </a:r>
            <a:r>
              <a:rPr lang="en-US" altLang="zh-CN" b="1" dirty="0">
                <a:solidFill>
                  <a:srgbClr val="0000FF"/>
                </a:solidFill>
                <a:cs typeface="+mn-ea"/>
              </a:rPr>
              <a:t>—</a:t>
            </a:r>
            <a:r>
              <a:rPr lang="zh-CN" altLang="en-US" b="1" dirty="0">
                <a:solidFill>
                  <a:srgbClr val="0000FF"/>
                </a:solidFill>
                <a:latin typeface="+mn-ea"/>
                <a:cs typeface="+mn-ea"/>
              </a:rPr>
              <a:t>仅考虑漂移</a:t>
            </a:r>
            <a:r>
              <a:rPr lang="en-US" altLang="zh-CN" b="1" dirty="0">
                <a:solidFill>
                  <a:srgbClr val="0000FF"/>
                </a:solidFill>
                <a:latin typeface="+mn-ea"/>
                <a:cs typeface="+mn-ea"/>
              </a:rPr>
              <a:t>, </a:t>
            </a:r>
            <a:r>
              <a:rPr lang="zh-CN" altLang="en-US" b="1" dirty="0">
                <a:solidFill>
                  <a:srgbClr val="0000FF"/>
                </a:solidFill>
                <a:latin typeface="+mn-ea"/>
                <a:cs typeface="+mn-ea"/>
              </a:rPr>
              <a:t>非平衡子在</a:t>
            </a:r>
            <a:r>
              <a:rPr lang="en-US" altLang="zh-CN" b="1" dirty="0">
                <a:solidFill>
                  <a:srgbClr val="0000FF"/>
                </a:solidFill>
                <a:latin typeface="华文楷体" panose="02010600040101010101" pitchFamily="2" charset="-122"/>
                <a:cs typeface="+mn-ea"/>
              </a:rPr>
              <a:t>τ</a:t>
            </a:r>
            <a:r>
              <a:rPr lang="zh-CN" altLang="en-US" b="1" dirty="0">
                <a:solidFill>
                  <a:srgbClr val="0000FF"/>
                </a:solidFill>
                <a:latin typeface="+mn-ea"/>
                <a:cs typeface="+mn-ea"/>
              </a:rPr>
              <a:t>时间内所通过的距离</a:t>
            </a:r>
            <a:r>
              <a:rPr lang="en-US" altLang="zh-CN" b="1" dirty="0">
                <a:solidFill>
                  <a:srgbClr val="0000FF"/>
                </a:solidFill>
                <a:latin typeface="+mn-ea"/>
                <a:cs typeface="+mn-ea"/>
              </a:rPr>
              <a:t>.</a:t>
            </a:r>
          </a:p>
        </p:txBody>
      </p:sp>
      <p:graphicFrame>
        <p:nvGraphicFramePr>
          <p:cNvPr id="67587" name="Object 4">
            <a:extLst>
              <a:ext uri="{FF2B5EF4-FFF2-40B4-BE49-F238E27FC236}">
                <a16:creationId xmlns:a16="http://schemas.microsoft.com/office/drawing/2014/main" id="{C83641B3-79CE-4496-9196-C826588FF863}"/>
              </a:ext>
            </a:extLst>
          </p:cNvPr>
          <p:cNvGraphicFramePr>
            <a:graphicFrameLocks noChangeAspect="1"/>
          </p:cNvGraphicFramePr>
          <p:nvPr/>
        </p:nvGraphicFramePr>
        <p:xfrm>
          <a:off x="1116013" y="1989138"/>
          <a:ext cx="6705600" cy="1271587"/>
        </p:xfrm>
        <a:graphic>
          <a:graphicData uri="http://schemas.openxmlformats.org/presentationml/2006/ole">
            <mc:AlternateContent xmlns:mc="http://schemas.openxmlformats.org/markup-compatibility/2006">
              <mc:Choice xmlns:v="urn:schemas-microsoft-com:vml" Requires="v">
                <p:oleObj spid="_x0000_s195598" name="Equation" r:id="rId4" imgW="2413000" imgH="457200" progId="Equation.DSMT4">
                  <p:embed/>
                </p:oleObj>
              </mc:Choice>
              <mc:Fallback>
                <p:oleObj name="Equation" r:id="rId4" imgW="2413000" imgH="457200" progId="Equation.DSMT4">
                  <p:embed/>
                  <p:pic>
                    <p:nvPicPr>
                      <p:cNvPr id="67587" name="Object 4">
                        <a:extLst>
                          <a:ext uri="{FF2B5EF4-FFF2-40B4-BE49-F238E27FC236}">
                            <a16:creationId xmlns:a16="http://schemas.microsoft.com/office/drawing/2014/main" id="{C83641B3-79CE-4496-9196-C826588FF8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989138"/>
                        <a:ext cx="6705600" cy="127158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215942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a:extLst>
              <a:ext uri="{FF2B5EF4-FFF2-40B4-BE49-F238E27FC236}">
                <a16:creationId xmlns:a16="http://schemas.microsoft.com/office/drawing/2014/main" id="{14F37C06-66A8-4169-AE96-3C9184C80615}"/>
              </a:ext>
            </a:extLst>
          </p:cNvPr>
          <p:cNvSpPr>
            <a:spLocks noGrp="1" noRot="1" noChangeArrowheads="1"/>
          </p:cNvSpPr>
          <p:nvPr>
            <p:ph type="body" idx="1"/>
          </p:nvPr>
        </p:nvSpPr>
        <p:spPr>
          <a:xfrm>
            <a:off x="685800" y="609600"/>
            <a:ext cx="7772400" cy="5486400"/>
          </a:xfrm>
        </p:spPr>
        <p:txBody>
          <a:bodyPr/>
          <a:lstStyle/>
          <a:p>
            <a:pPr eaLnBrk="1" hangingPunct="1">
              <a:buClr>
                <a:schemeClr val="tx1"/>
              </a:buClr>
              <a:buFont typeface="Wingdings" panose="05000000000000000000" pitchFamily="2" charset="2"/>
              <a:buNone/>
              <a:defRPr/>
            </a:pPr>
            <a:r>
              <a:rPr lang="zh-CN" altLang="en-US" b="1" dirty="0">
                <a:solidFill>
                  <a:srgbClr val="0000FF"/>
                </a:solidFill>
                <a:cs typeface="+mn-ea"/>
              </a:rPr>
              <a:t>④注入少子脉冲</a:t>
            </a:r>
          </a:p>
          <a:p>
            <a:pPr eaLnBrk="1" hangingPunct="1">
              <a:buClr>
                <a:schemeClr val="tx1"/>
              </a:buClr>
              <a:buFont typeface="Wingdings" panose="05000000000000000000" pitchFamily="2" charset="2"/>
              <a:buNone/>
              <a:defRPr/>
            </a:pPr>
            <a:r>
              <a:rPr lang="zh-CN" altLang="en-US" b="1" dirty="0">
                <a:solidFill>
                  <a:srgbClr val="0000FF"/>
                </a:solidFill>
                <a:cs typeface="+mn-ea"/>
                <a:sym typeface="Wingdings" panose="05000000000000000000" pitchFamily="2" charset="2"/>
              </a:rPr>
              <a:t>♦</a:t>
            </a:r>
            <a:r>
              <a:rPr lang="zh-CN" altLang="en-US" b="1" dirty="0">
                <a:solidFill>
                  <a:srgbClr val="0000FF"/>
                </a:solidFill>
                <a:cs typeface="+mn-ea"/>
              </a:rPr>
              <a:t>考虑扩散</a:t>
            </a:r>
            <a:r>
              <a:rPr lang="en-US" altLang="zh-CN" b="1" dirty="0">
                <a:solidFill>
                  <a:srgbClr val="0000FF"/>
                </a:solidFill>
                <a:cs typeface="+mn-ea"/>
              </a:rPr>
              <a:t>:</a:t>
            </a:r>
          </a:p>
          <a:p>
            <a:pPr eaLnBrk="1" hangingPunct="1">
              <a:buClr>
                <a:schemeClr val="tx1"/>
              </a:buClr>
              <a:buFont typeface="Wingdings" panose="05000000000000000000" pitchFamily="2" charset="2"/>
              <a:buNone/>
              <a:defRPr/>
            </a:pPr>
            <a:r>
              <a:rPr lang="en-US" altLang="zh-CN" b="1" dirty="0">
                <a:solidFill>
                  <a:srgbClr val="0000FF"/>
                </a:solidFill>
                <a:cs typeface="+mn-ea"/>
              </a:rPr>
              <a:t>      </a:t>
            </a:r>
            <a:r>
              <a:rPr lang="en-US" altLang="zh-CN" b="1" dirty="0">
                <a:solidFill>
                  <a:srgbClr val="0000FF"/>
                </a:solidFill>
                <a:cs typeface="+mn-ea"/>
                <a:sym typeface="Euclid Math One" panose="05050601010101010101" pitchFamily="18" charset="2"/>
              </a:rPr>
              <a:t></a:t>
            </a:r>
            <a:r>
              <a:rPr lang="en-US" altLang="zh-CN" b="1" dirty="0">
                <a:solidFill>
                  <a:srgbClr val="0000FF"/>
                </a:solidFill>
                <a:cs typeface="+mn-ea"/>
              </a:rPr>
              <a:t> =0; G=0 </a:t>
            </a:r>
          </a:p>
          <a:p>
            <a:pPr eaLnBrk="1" hangingPunct="1">
              <a:buClr>
                <a:schemeClr val="tx1"/>
              </a:buClr>
              <a:buFont typeface="Wingdings" panose="05000000000000000000" pitchFamily="2" charset="2"/>
              <a:buNone/>
              <a:defRPr/>
            </a:pPr>
            <a:endParaRPr lang="en-US" altLang="zh-CN" b="1" dirty="0">
              <a:solidFill>
                <a:srgbClr val="0000FF"/>
              </a:solidFill>
              <a:cs typeface="+mn-ea"/>
            </a:endParaRPr>
          </a:p>
          <a:p>
            <a:pPr eaLnBrk="1" hangingPunct="1">
              <a:buClr>
                <a:schemeClr val="tx1"/>
              </a:buClr>
              <a:buFont typeface="Wingdings" panose="05000000000000000000" pitchFamily="2" charset="2"/>
              <a:buNone/>
              <a:defRPr/>
            </a:pPr>
            <a:r>
              <a:rPr lang="en-US" altLang="zh-CN" b="1" dirty="0">
                <a:solidFill>
                  <a:srgbClr val="0000FF"/>
                </a:solidFill>
                <a:cs typeface="+mn-ea"/>
                <a:sym typeface="Wingdings" panose="05000000000000000000" pitchFamily="2" charset="2"/>
              </a:rPr>
              <a:t>♦</a:t>
            </a:r>
            <a:r>
              <a:rPr lang="zh-CN" altLang="en-US" b="1" dirty="0">
                <a:solidFill>
                  <a:srgbClr val="0000FF"/>
                </a:solidFill>
                <a:cs typeface="+mn-ea"/>
              </a:rPr>
              <a:t>扩散</a:t>
            </a:r>
            <a:r>
              <a:rPr lang="en-US" altLang="zh-CN" b="1" dirty="0">
                <a:solidFill>
                  <a:srgbClr val="0000FF"/>
                </a:solidFill>
                <a:cs typeface="+mn-ea"/>
              </a:rPr>
              <a:t>+</a:t>
            </a:r>
            <a:r>
              <a:rPr lang="zh-CN" altLang="en-US" b="1" dirty="0">
                <a:solidFill>
                  <a:srgbClr val="0000FF"/>
                </a:solidFill>
                <a:cs typeface="+mn-ea"/>
              </a:rPr>
              <a:t>漂移</a:t>
            </a:r>
            <a:r>
              <a:rPr lang="en-US" altLang="zh-CN" b="1" dirty="0">
                <a:solidFill>
                  <a:srgbClr val="0000FF"/>
                </a:solidFill>
                <a:cs typeface="+mn-ea"/>
              </a:rPr>
              <a:t>:</a:t>
            </a:r>
          </a:p>
          <a:p>
            <a:pPr eaLnBrk="1" hangingPunct="1">
              <a:buClr>
                <a:schemeClr val="tx1"/>
              </a:buClr>
              <a:buFont typeface="Wingdings" panose="05000000000000000000" pitchFamily="2" charset="2"/>
              <a:buNone/>
              <a:defRPr/>
            </a:pPr>
            <a:r>
              <a:rPr lang="en-US" altLang="zh-CN" b="1" dirty="0">
                <a:solidFill>
                  <a:srgbClr val="0000FF"/>
                </a:solidFill>
                <a:cs typeface="+mn-ea"/>
              </a:rPr>
              <a:t>      G=0;  +</a:t>
            </a:r>
            <a:r>
              <a:rPr lang="zh-CN" altLang="en-US" b="1" dirty="0">
                <a:solidFill>
                  <a:srgbClr val="0000FF"/>
                </a:solidFill>
                <a:cs typeface="+mn-ea"/>
              </a:rPr>
              <a:t>均匀电场</a:t>
            </a:r>
          </a:p>
          <a:p>
            <a:pPr eaLnBrk="1" hangingPunct="1">
              <a:buClr>
                <a:schemeClr val="tx1"/>
              </a:buClr>
              <a:buFont typeface="Wingdings" panose="05000000000000000000" pitchFamily="2" charset="2"/>
              <a:buNone/>
              <a:defRPr/>
            </a:pPr>
            <a:endParaRPr lang="zh-CN" altLang="en-US" b="1" dirty="0">
              <a:solidFill>
                <a:srgbClr val="0000FF"/>
              </a:solidFill>
              <a:cs typeface="+mn-ea"/>
            </a:endParaRPr>
          </a:p>
          <a:p>
            <a:pPr eaLnBrk="1" hangingPunct="1">
              <a:buClr>
                <a:schemeClr val="tx1"/>
              </a:buClr>
              <a:defRPr/>
            </a:pPr>
            <a:endParaRPr lang="zh-CN" altLang="en-US" b="1" dirty="0">
              <a:solidFill>
                <a:srgbClr val="0000FF"/>
              </a:solidFill>
              <a:cs typeface="+mn-ea"/>
            </a:endParaRPr>
          </a:p>
        </p:txBody>
      </p:sp>
      <p:graphicFrame>
        <p:nvGraphicFramePr>
          <p:cNvPr id="69635" name="Object 4">
            <a:extLst>
              <a:ext uri="{FF2B5EF4-FFF2-40B4-BE49-F238E27FC236}">
                <a16:creationId xmlns:a16="http://schemas.microsoft.com/office/drawing/2014/main" id="{5D05A895-E02D-4AA1-8CE9-B9C40B6B7D6E}"/>
              </a:ext>
            </a:extLst>
          </p:cNvPr>
          <p:cNvGraphicFramePr>
            <a:graphicFrameLocks noChangeAspect="1"/>
          </p:cNvGraphicFramePr>
          <p:nvPr/>
        </p:nvGraphicFramePr>
        <p:xfrm>
          <a:off x="4284663" y="1412875"/>
          <a:ext cx="3810000" cy="1304925"/>
        </p:xfrm>
        <a:graphic>
          <a:graphicData uri="http://schemas.openxmlformats.org/presentationml/2006/ole">
            <mc:AlternateContent xmlns:mc="http://schemas.openxmlformats.org/markup-compatibility/2006">
              <mc:Choice xmlns:v="urn:schemas-microsoft-com:vml" Requires="v">
                <p:oleObj spid="_x0000_s196634" name="Equation" r:id="rId4" imgW="1333500" imgH="457200" progId="Equation.DSMT4">
                  <p:embed/>
                </p:oleObj>
              </mc:Choice>
              <mc:Fallback>
                <p:oleObj name="Equation" r:id="rId4" imgW="1333500" imgH="457200" progId="Equation.DSMT4">
                  <p:embed/>
                  <p:pic>
                    <p:nvPicPr>
                      <p:cNvPr id="69635" name="Object 4">
                        <a:extLst>
                          <a:ext uri="{FF2B5EF4-FFF2-40B4-BE49-F238E27FC236}">
                            <a16:creationId xmlns:a16="http://schemas.microsoft.com/office/drawing/2014/main" id="{5D05A895-E02D-4AA1-8CE9-B9C40B6B7D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1412875"/>
                        <a:ext cx="3810000" cy="130492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6" name="Object 5">
            <a:extLst>
              <a:ext uri="{FF2B5EF4-FFF2-40B4-BE49-F238E27FC236}">
                <a16:creationId xmlns:a16="http://schemas.microsoft.com/office/drawing/2014/main" id="{85FDC08E-1652-4071-AC3F-35E7E48C08A7}"/>
              </a:ext>
            </a:extLst>
          </p:cNvPr>
          <p:cNvGraphicFramePr>
            <a:graphicFrameLocks noChangeAspect="1"/>
          </p:cNvGraphicFramePr>
          <p:nvPr/>
        </p:nvGraphicFramePr>
        <p:xfrm>
          <a:off x="1673225" y="4202113"/>
          <a:ext cx="6057900" cy="1411287"/>
        </p:xfrm>
        <a:graphic>
          <a:graphicData uri="http://schemas.openxmlformats.org/presentationml/2006/ole">
            <mc:AlternateContent xmlns:mc="http://schemas.openxmlformats.org/markup-compatibility/2006">
              <mc:Choice xmlns:v="urn:schemas-microsoft-com:vml" Requires="v">
                <p:oleObj spid="_x0000_s196635" name="Equation" r:id="rId6" imgW="2019300" imgH="469900" progId="Equation.DSMT4">
                  <p:embed/>
                </p:oleObj>
              </mc:Choice>
              <mc:Fallback>
                <p:oleObj name="Equation" r:id="rId6" imgW="2019300" imgH="469900" progId="Equation.DSMT4">
                  <p:embed/>
                  <p:pic>
                    <p:nvPicPr>
                      <p:cNvPr id="69636" name="Object 5">
                        <a:extLst>
                          <a:ext uri="{FF2B5EF4-FFF2-40B4-BE49-F238E27FC236}">
                            <a16:creationId xmlns:a16="http://schemas.microsoft.com/office/drawing/2014/main" id="{85FDC08E-1652-4071-AC3F-35E7E48C08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3225" y="4202113"/>
                        <a:ext cx="6057900" cy="141128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65566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a:extLst>
              <a:ext uri="{FF2B5EF4-FFF2-40B4-BE49-F238E27FC236}">
                <a16:creationId xmlns:a16="http://schemas.microsoft.com/office/drawing/2014/main" id="{75BE529D-C594-4D27-9652-671CED8DE7F0}"/>
              </a:ext>
            </a:extLst>
          </p:cNvPr>
          <p:cNvSpPr>
            <a:spLocks noGrp="1" noRot="1" noChangeArrowheads="1"/>
          </p:cNvSpPr>
          <p:nvPr>
            <p:ph type="body" idx="1"/>
          </p:nvPr>
        </p:nvSpPr>
        <p:spPr>
          <a:xfrm>
            <a:off x="684213" y="620713"/>
            <a:ext cx="7772400" cy="5486400"/>
          </a:xfrm>
        </p:spPr>
        <p:txBody>
          <a:bodyPr/>
          <a:lstStyle/>
          <a:p>
            <a:pPr eaLnBrk="1" hangingPunct="1">
              <a:buClr>
                <a:schemeClr val="tx1"/>
              </a:buClr>
              <a:buFont typeface="Wingdings" panose="05000000000000000000" pitchFamily="2" charset="2"/>
              <a:buNone/>
              <a:defRPr/>
            </a:pPr>
            <a:r>
              <a:rPr lang="zh-CN" altLang="en-US" sz="3600" b="1" dirty="0">
                <a:solidFill>
                  <a:srgbClr val="0000FF"/>
                </a:solidFill>
                <a:latin typeface="+mn-ea"/>
                <a:cs typeface="+mn-ea"/>
              </a:rPr>
              <a:t>  </a:t>
            </a:r>
            <a:r>
              <a:rPr lang="zh-CN" altLang="en-US" b="1" dirty="0">
                <a:solidFill>
                  <a:srgbClr val="0000FF"/>
                </a:solidFill>
                <a:latin typeface="宋体" panose="02010600030101010101" pitchFamily="2" charset="-122"/>
                <a:cs typeface="+mn-ea"/>
              </a:rPr>
              <a:t>⑤</a:t>
            </a:r>
            <a:r>
              <a:rPr lang="zh-CN" altLang="en-US" b="1" dirty="0">
                <a:solidFill>
                  <a:srgbClr val="0000FF"/>
                </a:solidFill>
                <a:latin typeface="+mn-ea"/>
                <a:cs typeface="+mn-ea"/>
              </a:rPr>
              <a:t> 稳态下的表面复合</a:t>
            </a:r>
            <a:r>
              <a:rPr lang="en-US" altLang="zh-CN" b="1" dirty="0">
                <a:solidFill>
                  <a:srgbClr val="0000FF"/>
                </a:solidFill>
                <a:latin typeface="+mn-ea"/>
                <a:cs typeface="+mn-ea"/>
              </a:rPr>
              <a:t>:</a:t>
            </a:r>
          </a:p>
          <a:p>
            <a:pPr eaLnBrk="1" hangingPunct="1">
              <a:buClr>
                <a:schemeClr val="tx1"/>
              </a:buClr>
              <a:buFont typeface="Wingdings" panose="05000000000000000000" pitchFamily="2" charset="2"/>
              <a:buNone/>
              <a:defRPr/>
            </a:pPr>
            <a:r>
              <a:rPr lang="en-US" altLang="zh-CN" b="1" dirty="0">
                <a:solidFill>
                  <a:srgbClr val="0000FF"/>
                </a:solidFill>
                <a:latin typeface="+mn-ea"/>
                <a:cs typeface="+mn-ea"/>
              </a:rPr>
              <a:t>     </a:t>
            </a:r>
            <a:r>
              <a:rPr lang="en-US" altLang="zh-CN" b="1" dirty="0">
                <a:solidFill>
                  <a:srgbClr val="0000FF"/>
                </a:solidFill>
                <a:latin typeface="华文楷体" panose="02010600040101010101" pitchFamily="2" charset="-122"/>
                <a:cs typeface="+mn-ea"/>
                <a:sym typeface="Euclid Math One" panose="05050601010101010101" pitchFamily="18" charset="2"/>
              </a:rPr>
              <a:t></a:t>
            </a:r>
            <a:r>
              <a:rPr lang="en-US" altLang="zh-CN" b="1" dirty="0">
                <a:solidFill>
                  <a:srgbClr val="0000FF"/>
                </a:solidFill>
                <a:latin typeface="+mn-ea"/>
                <a:cs typeface="+mn-ea"/>
              </a:rPr>
              <a:t> =0;  </a:t>
            </a:r>
            <a:r>
              <a:rPr lang="zh-CN" altLang="en-US" b="1" dirty="0">
                <a:solidFill>
                  <a:srgbClr val="0000FF"/>
                </a:solidFill>
                <a:latin typeface="+mn-ea"/>
                <a:cs typeface="+mn-ea"/>
              </a:rPr>
              <a:t>稳态</a:t>
            </a:r>
            <a:r>
              <a:rPr lang="en-US" altLang="zh-CN" b="1" dirty="0">
                <a:solidFill>
                  <a:srgbClr val="0000FF"/>
                </a:solidFill>
                <a:latin typeface="+mn-ea"/>
                <a:cs typeface="+mn-ea"/>
              </a:rPr>
              <a:t>;  </a:t>
            </a:r>
            <a:r>
              <a:rPr lang="zh-CN" altLang="en-US" b="1" dirty="0">
                <a:solidFill>
                  <a:srgbClr val="0000FF"/>
                </a:solidFill>
                <a:latin typeface="+mn-ea"/>
                <a:cs typeface="+mn-ea"/>
              </a:rPr>
              <a:t>体内产生</a:t>
            </a:r>
            <a:r>
              <a:rPr lang="en-US" altLang="zh-CN" b="1" dirty="0">
                <a:solidFill>
                  <a:srgbClr val="0000FF"/>
                </a:solidFill>
                <a:latin typeface="+mn-ea"/>
                <a:cs typeface="+mn-ea"/>
              </a:rPr>
              <a:t>,</a:t>
            </a:r>
            <a:r>
              <a:rPr lang="zh-CN" altLang="en-US" b="1" dirty="0">
                <a:solidFill>
                  <a:srgbClr val="0000FF"/>
                </a:solidFill>
                <a:latin typeface="+mn-ea"/>
                <a:cs typeface="+mn-ea"/>
              </a:rPr>
              <a:t>表面复合</a:t>
            </a:r>
            <a:r>
              <a:rPr lang="en-US" altLang="zh-CN" b="1" dirty="0">
                <a:solidFill>
                  <a:srgbClr val="0000FF"/>
                </a:solidFill>
                <a:latin typeface="+mn-ea"/>
                <a:cs typeface="+mn-ea"/>
              </a:rPr>
              <a:t>.</a:t>
            </a:r>
          </a:p>
        </p:txBody>
      </p:sp>
      <p:graphicFrame>
        <p:nvGraphicFramePr>
          <p:cNvPr id="71683" name="Object 4">
            <a:extLst>
              <a:ext uri="{FF2B5EF4-FFF2-40B4-BE49-F238E27FC236}">
                <a16:creationId xmlns:a16="http://schemas.microsoft.com/office/drawing/2014/main" id="{20E9EFAF-E516-4D40-A2EA-6E3309928AC8}"/>
              </a:ext>
            </a:extLst>
          </p:cNvPr>
          <p:cNvGraphicFramePr>
            <a:graphicFrameLocks noChangeAspect="1"/>
          </p:cNvGraphicFramePr>
          <p:nvPr/>
        </p:nvGraphicFramePr>
        <p:xfrm>
          <a:off x="1497013" y="2182813"/>
          <a:ext cx="5070475" cy="1722437"/>
        </p:xfrm>
        <a:graphic>
          <a:graphicData uri="http://schemas.openxmlformats.org/presentationml/2006/ole">
            <mc:AlternateContent xmlns:mc="http://schemas.openxmlformats.org/markup-compatibility/2006">
              <mc:Choice xmlns:v="urn:schemas-microsoft-com:vml" Requires="v">
                <p:oleObj spid="_x0000_s197646" name="Equation" r:id="rId4" imgW="1384200" imgH="469800" progId="Equation.DSMT4">
                  <p:embed/>
                </p:oleObj>
              </mc:Choice>
              <mc:Fallback>
                <p:oleObj name="Equation" r:id="rId4" imgW="1384200" imgH="469800" progId="Equation.DSMT4">
                  <p:embed/>
                  <p:pic>
                    <p:nvPicPr>
                      <p:cNvPr id="71683" name="Object 4">
                        <a:extLst>
                          <a:ext uri="{FF2B5EF4-FFF2-40B4-BE49-F238E27FC236}">
                            <a16:creationId xmlns:a16="http://schemas.microsoft.com/office/drawing/2014/main" id="{20E9EFAF-E516-4D40-A2EA-6E3309928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7013" y="2182813"/>
                        <a:ext cx="5070475" cy="172243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64578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descr="C:\Documents and Settings\Administrator\桌面\2012应用物理-半导体物理与器件\PPT\半导体物理例题\1-11a.jpg">
            <a:extLst>
              <a:ext uri="{FF2B5EF4-FFF2-40B4-BE49-F238E27FC236}">
                <a16:creationId xmlns:a16="http://schemas.microsoft.com/office/drawing/2014/main" id="{A5064F83-F128-4321-BEF9-D4C1672A3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921" t="18658" r="2875" b="30029"/>
          <a:stretch>
            <a:fillRect/>
          </a:stretch>
        </p:blipFill>
        <p:spPr bwMode="auto">
          <a:xfrm>
            <a:off x="250825" y="404813"/>
            <a:ext cx="882173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4" descr="C:\Documents and Settings\Administrator\桌面\2012应用物理-半导体物理与器件\PPT\半导体物理例题\1-11b+1-12+1-13a.jpg">
            <a:extLst>
              <a:ext uri="{FF2B5EF4-FFF2-40B4-BE49-F238E27FC236}">
                <a16:creationId xmlns:a16="http://schemas.microsoft.com/office/drawing/2014/main" id="{698C3943-F097-49CB-85BE-BAEBF9CF9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47" t="6998" r="41737" b="70068"/>
          <a:stretch>
            <a:fillRect/>
          </a:stretch>
        </p:blipFill>
        <p:spPr bwMode="auto">
          <a:xfrm>
            <a:off x="1066800" y="2286000"/>
            <a:ext cx="6781800"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矩形 4">
            <a:extLst>
              <a:ext uri="{FF2B5EF4-FFF2-40B4-BE49-F238E27FC236}">
                <a16:creationId xmlns:a16="http://schemas.microsoft.com/office/drawing/2014/main" id="{5814FAED-128F-4A25-8164-F870D90CDB35}"/>
              </a:ext>
            </a:extLst>
          </p:cNvPr>
          <p:cNvSpPr>
            <a:spLocks noChangeArrowheads="1"/>
          </p:cNvSpPr>
          <p:nvPr/>
        </p:nvSpPr>
        <p:spPr bwMode="auto">
          <a:xfrm>
            <a:off x="5181600" y="5638800"/>
            <a:ext cx="1828800" cy="533400"/>
          </a:xfrm>
          <a:prstGeom prst="rect">
            <a:avLst/>
          </a:prstGeom>
          <a:noFill/>
          <a:ln w="222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endParaRPr lang="zh-CN" altLang="en-US" sz="2000" b="1"/>
          </a:p>
        </p:txBody>
      </p:sp>
    </p:spTree>
    <p:extLst>
      <p:ext uri="{BB962C8B-B14F-4D97-AF65-F5344CB8AC3E}">
        <p14:creationId xmlns:p14="http://schemas.microsoft.com/office/powerpoint/2010/main" val="2860116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Documents and Settings\Administrator\桌面\2012应用物理-半导体物理与器件\PPT\半导体物理例题\1-9a.jpg">
            <a:extLst>
              <a:ext uri="{FF2B5EF4-FFF2-40B4-BE49-F238E27FC236}">
                <a16:creationId xmlns:a16="http://schemas.microsoft.com/office/drawing/2014/main" id="{CB75164A-3D19-4AA5-BDF4-0D5A4E59B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09" t="2052" r="8900" b="75365"/>
          <a:stretch>
            <a:fillRect/>
          </a:stretch>
        </p:blipFill>
        <p:spPr bwMode="auto">
          <a:xfrm>
            <a:off x="0" y="0"/>
            <a:ext cx="9104313"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Picture 3" descr="C:\Documents and Settings\Administrator\桌面\2012应用物理-半导体物理与器件\PPT\半导体物理例题\1-9a.jpg">
            <a:extLst>
              <a:ext uri="{FF2B5EF4-FFF2-40B4-BE49-F238E27FC236}">
                <a16:creationId xmlns:a16="http://schemas.microsoft.com/office/drawing/2014/main" id="{0989A353-8553-4B6C-9795-621A0BBCF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09" t="24286" r="8900" b="44835"/>
          <a:stretch>
            <a:fillRect/>
          </a:stretch>
        </p:blipFill>
        <p:spPr bwMode="auto">
          <a:xfrm>
            <a:off x="0" y="3048000"/>
            <a:ext cx="916305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846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Documents and Settings\Administrator\桌面\2012应用物理-半导体物理与器件\PPT\半导体物理例题\1-9a.jpg">
            <a:extLst>
              <a:ext uri="{FF2B5EF4-FFF2-40B4-BE49-F238E27FC236}">
                <a16:creationId xmlns:a16="http://schemas.microsoft.com/office/drawing/2014/main" id="{8B8B11D6-F98D-4FAE-99DB-565038C43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4396" r="8244" b="8681"/>
          <a:stretch>
            <a:fillRect/>
          </a:stretch>
        </p:blipFill>
        <p:spPr bwMode="auto">
          <a:xfrm>
            <a:off x="0" y="0"/>
            <a:ext cx="914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3" descr="C:\Documents and Settings\Administrator\桌面\2012应用物理-半导体物理与器件\PPT\半导体物理例题\1-9b.jpg">
            <a:extLst>
              <a:ext uri="{FF2B5EF4-FFF2-40B4-BE49-F238E27FC236}">
                <a16:creationId xmlns:a16="http://schemas.microsoft.com/office/drawing/2014/main" id="{D7B5FAE7-64E7-41CB-ABDF-D5DC8B8BE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17" t="42157" r="3809" b="4285"/>
          <a:stretch>
            <a:fillRect/>
          </a:stretch>
        </p:blipFill>
        <p:spPr bwMode="auto">
          <a:xfrm>
            <a:off x="0" y="4267200"/>
            <a:ext cx="90392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3386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A1059AA9-7514-40BD-A69B-3C0E79C1BF7F}"/>
              </a:ext>
            </a:extLst>
          </p:cNvPr>
          <p:cNvSpPr>
            <a:spLocks noGrp="1" noChangeArrowheads="1"/>
          </p:cNvSpPr>
          <p:nvPr>
            <p:ph type="body" idx="1"/>
          </p:nvPr>
        </p:nvSpPr>
        <p:spPr>
          <a:xfrm>
            <a:off x="684213" y="404813"/>
            <a:ext cx="7696200" cy="5976937"/>
          </a:xfrm>
        </p:spPr>
        <p:txBody>
          <a:bodyPr/>
          <a:lstStyle/>
          <a:p>
            <a:pPr eaLnBrk="1" hangingPunct="1">
              <a:lnSpc>
                <a:spcPct val="170000"/>
              </a:lnSpc>
              <a:buFontTx/>
              <a:buNone/>
            </a:pPr>
            <a:r>
              <a:rPr lang="en-US" altLang="zh-CN" sz="2400" b="1"/>
              <a:t>     </a:t>
            </a:r>
            <a:endParaRPr lang="en-US" altLang="zh-CN" sz="2200"/>
          </a:p>
        </p:txBody>
      </p:sp>
      <p:sp>
        <p:nvSpPr>
          <p:cNvPr id="7171" name="Rectangle 11">
            <a:extLst>
              <a:ext uri="{FF2B5EF4-FFF2-40B4-BE49-F238E27FC236}">
                <a16:creationId xmlns:a16="http://schemas.microsoft.com/office/drawing/2014/main" id="{B6E8949A-3ECE-4E63-8716-772CE40F05AB}"/>
              </a:ext>
            </a:extLst>
          </p:cNvPr>
          <p:cNvSpPr>
            <a:spLocks noChangeArrowheads="1"/>
          </p:cNvSpPr>
          <p:nvPr/>
        </p:nvSpPr>
        <p:spPr bwMode="auto">
          <a:xfrm>
            <a:off x="509588" y="588963"/>
            <a:ext cx="6407150"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b="1">
                <a:latin typeface="+mn-lt"/>
                <a:sym typeface="Symbol" panose="05050102010706020507" pitchFamily="18" charset="2"/>
              </a:rPr>
              <a:t>举例：</a:t>
            </a:r>
          </a:p>
          <a:p>
            <a:pPr eaLnBrk="1" hangingPunct="1"/>
            <a:r>
              <a:rPr lang="en-US" altLang="zh-CN" sz="2400" b="1">
                <a:solidFill>
                  <a:schemeClr val="tx2"/>
                </a:solidFill>
                <a:latin typeface="+mn-lt"/>
                <a:sym typeface="Symbol" panose="05050102010706020507" pitchFamily="18" charset="2"/>
              </a:rPr>
              <a:t>n</a:t>
            </a:r>
            <a:r>
              <a:rPr lang="zh-CN" altLang="en-US" sz="2400" b="1">
                <a:solidFill>
                  <a:schemeClr val="tx2"/>
                </a:solidFill>
                <a:latin typeface="+mn-lt"/>
                <a:sym typeface="Symbol" panose="05050102010706020507" pitchFamily="18" charset="2"/>
              </a:rPr>
              <a:t>型硅材料</a:t>
            </a:r>
            <a:r>
              <a:rPr lang="en-US" altLang="zh-CN" sz="2400" b="1">
                <a:latin typeface="+mn-lt"/>
                <a:sym typeface="Symbol" panose="05050102010706020507" pitchFamily="18" charset="2"/>
              </a:rPr>
              <a:t>(1</a:t>
            </a:r>
            <a:r>
              <a:rPr lang="en-US" altLang="zh-CN" sz="2400" b="1">
                <a:latin typeface="+mn-lt"/>
                <a:cs typeface="Times New Roman" panose="02020603050405020304" pitchFamily="18" charset="0"/>
                <a:sym typeface="Symbol" panose="05050102010706020507" pitchFamily="18" charset="2"/>
              </a:rPr>
              <a:t>·cm</a:t>
            </a:r>
            <a:r>
              <a:rPr lang="en-US" altLang="zh-CN" sz="2400" b="1">
                <a:latin typeface="+mn-lt"/>
                <a:sym typeface="Symbol" panose="05050102010706020507" pitchFamily="18" charset="2"/>
              </a:rPr>
              <a:t>), N</a:t>
            </a:r>
            <a:r>
              <a:rPr lang="en-US" altLang="zh-CN" sz="2400" b="1" baseline="-25000">
                <a:latin typeface="+mn-lt"/>
                <a:sym typeface="Symbol" panose="05050102010706020507" pitchFamily="18" charset="2"/>
              </a:rPr>
              <a:t>D</a:t>
            </a:r>
            <a:r>
              <a:rPr lang="en-US" altLang="zh-CN" sz="2400" b="1">
                <a:latin typeface="+mn-lt"/>
                <a:sym typeface="Symbol" panose="05050102010706020507" pitchFamily="18" charset="2"/>
              </a:rPr>
              <a:t>=n</a:t>
            </a:r>
            <a:r>
              <a:rPr lang="en-US" altLang="zh-CN" sz="2400" b="1" baseline="-25000">
                <a:latin typeface="+mn-lt"/>
                <a:sym typeface="Symbol" panose="05050102010706020507" pitchFamily="18" charset="2"/>
              </a:rPr>
              <a:t>0</a:t>
            </a:r>
            <a:r>
              <a:rPr lang="en-US" altLang="zh-CN" sz="2400" b="1">
                <a:latin typeface="+mn-lt"/>
                <a:sym typeface="Symbol" panose="05050102010706020507" pitchFamily="18" charset="2"/>
              </a:rPr>
              <a:t>=5.5×10</a:t>
            </a:r>
            <a:r>
              <a:rPr lang="en-US" altLang="zh-CN" sz="2400" b="1" baseline="30000">
                <a:latin typeface="+mn-lt"/>
                <a:sym typeface="Symbol" panose="05050102010706020507" pitchFamily="18" charset="2"/>
              </a:rPr>
              <a:t>15</a:t>
            </a:r>
            <a:r>
              <a:rPr lang="en-US" altLang="zh-CN" sz="2400" b="1">
                <a:latin typeface="+mn-lt"/>
                <a:sym typeface="Symbol" panose="05050102010706020507" pitchFamily="18" charset="2"/>
              </a:rPr>
              <a:t>cm</a:t>
            </a:r>
            <a:r>
              <a:rPr lang="en-US" altLang="zh-CN" sz="2400" b="1" baseline="30000">
                <a:latin typeface="+mn-lt"/>
                <a:sym typeface="Symbol" panose="05050102010706020507" pitchFamily="18" charset="2"/>
              </a:rPr>
              <a:t>-3</a:t>
            </a:r>
            <a:r>
              <a:rPr lang="en-US" altLang="zh-CN" sz="2400" b="1">
                <a:latin typeface="+mn-lt"/>
                <a:sym typeface="Symbol" panose="05050102010706020507" pitchFamily="18" charset="2"/>
              </a:rPr>
              <a:t>, p</a:t>
            </a:r>
            <a:r>
              <a:rPr lang="en-US" altLang="zh-CN" sz="2400" b="1" baseline="-25000">
                <a:latin typeface="+mn-lt"/>
                <a:sym typeface="Symbol" panose="05050102010706020507" pitchFamily="18" charset="2"/>
              </a:rPr>
              <a:t>0</a:t>
            </a:r>
            <a:r>
              <a:rPr lang="en-US" altLang="zh-CN" sz="2400" b="1">
                <a:latin typeface="+mn-lt"/>
                <a:sym typeface="Symbol" panose="05050102010706020507" pitchFamily="18" charset="2"/>
              </a:rPr>
              <a:t>=3.1×10</a:t>
            </a:r>
            <a:r>
              <a:rPr lang="en-US" altLang="zh-CN" sz="2400" b="1" baseline="30000">
                <a:latin typeface="+mn-lt"/>
                <a:sym typeface="Symbol" panose="05050102010706020507" pitchFamily="18" charset="2"/>
              </a:rPr>
              <a:t>4</a:t>
            </a:r>
            <a:r>
              <a:rPr lang="en-US" altLang="zh-CN" sz="2400" b="1">
                <a:latin typeface="+mn-lt"/>
                <a:sym typeface="Symbol" panose="05050102010706020507" pitchFamily="18" charset="2"/>
              </a:rPr>
              <a:t>cm</a:t>
            </a:r>
            <a:r>
              <a:rPr lang="en-US" altLang="zh-CN" sz="2400" b="1" baseline="30000">
                <a:latin typeface="+mn-lt"/>
                <a:sym typeface="Symbol" panose="05050102010706020507" pitchFamily="18" charset="2"/>
              </a:rPr>
              <a:t>-3</a:t>
            </a:r>
            <a:r>
              <a:rPr lang="en-US" altLang="zh-CN" sz="2400" b="1">
                <a:latin typeface="+mn-lt"/>
                <a:sym typeface="Symbol" panose="05050102010706020507" pitchFamily="18" charset="2"/>
              </a:rPr>
              <a:t>,</a:t>
            </a:r>
            <a:r>
              <a:rPr lang="en-US" altLang="zh-CN" sz="2400">
                <a:latin typeface="+mn-lt"/>
                <a:sym typeface="Symbol" panose="05050102010706020507" pitchFamily="18" charset="2"/>
              </a:rPr>
              <a:t> </a:t>
            </a:r>
          </a:p>
          <a:p>
            <a:pPr eaLnBrk="1" hangingPunct="1"/>
            <a:r>
              <a:rPr lang="zh-CN" altLang="en-US" sz="2400" b="1">
                <a:latin typeface="+mn-lt"/>
                <a:sym typeface="Symbol" panose="05050102010706020507" pitchFamily="18" charset="2"/>
              </a:rPr>
              <a:t>注入非平衡载流子： </a:t>
            </a:r>
            <a:r>
              <a:rPr lang="en-US" altLang="zh-CN" sz="2400" b="1">
                <a:latin typeface="+mn-lt"/>
                <a:sym typeface="Symbol" panose="05050102010706020507" pitchFamily="18" charset="2"/>
              </a:rPr>
              <a:t>n= p =10</a:t>
            </a:r>
            <a:r>
              <a:rPr lang="en-US" altLang="zh-CN" sz="2400" b="1" baseline="30000">
                <a:latin typeface="+mn-lt"/>
                <a:sym typeface="Symbol" panose="05050102010706020507" pitchFamily="18" charset="2"/>
              </a:rPr>
              <a:t>10</a:t>
            </a:r>
            <a:r>
              <a:rPr lang="en-US" altLang="zh-CN" sz="2400" b="1">
                <a:latin typeface="+mn-lt"/>
                <a:sym typeface="Symbol" panose="05050102010706020507" pitchFamily="18" charset="2"/>
              </a:rPr>
              <a:t>cm</a:t>
            </a:r>
            <a:r>
              <a:rPr lang="en-US" altLang="zh-CN" sz="2400" b="1" baseline="30000">
                <a:latin typeface="+mn-lt"/>
                <a:sym typeface="Symbol" panose="05050102010706020507" pitchFamily="18" charset="2"/>
              </a:rPr>
              <a:t>-3</a:t>
            </a:r>
            <a:r>
              <a:rPr lang="zh-CN" altLang="en-US" sz="2400" b="1">
                <a:latin typeface="+mn-lt"/>
                <a:sym typeface="Symbol" panose="05050102010706020507" pitchFamily="18" charset="2"/>
              </a:rPr>
              <a:t>，</a:t>
            </a:r>
          </a:p>
          <a:p>
            <a:pPr eaLnBrk="1" hangingPunct="1"/>
            <a:r>
              <a:rPr lang="zh-CN" altLang="en-US" sz="2400" b="1">
                <a:latin typeface="+mn-lt"/>
                <a:sym typeface="Symbol" panose="05050102010706020507" pitchFamily="18" charset="2"/>
              </a:rPr>
              <a:t>显然， </a:t>
            </a:r>
            <a:r>
              <a:rPr lang="en-US" altLang="zh-CN" sz="2400" b="1">
                <a:latin typeface="+mn-lt"/>
                <a:sym typeface="Symbol" panose="05050102010706020507" pitchFamily="18" charset="2"/>
              </a:rPr>
              <a:t>n</a:t>
            </a:r>
            <a:r>
              <a:rPr lang="en-US" altLang="zh-CN" sz="2400">
                <a:latin typeface="+mn-lt"/>
                <a:sym typeface="Symbol" panose="05050102010706020507" pitchFamily="18" charset="2"/>
              </a:rPr>
              <a:t> &lt;&lt; </a:t>
            </a:r>
            <a:r>
              <a:rPr lang="en-US" altLang="zh-CN" sz="2400" b="1">
                <a:latin typeface="+mn-lt"/>
                <a:sym typeface="Symbol" panose="05050102010706020507" pitchFamily="18" charset="2"/>
              </a:rPr>
              <a:t>n</a:t>
            </a:r>
            <a:r>
              <a:rPr lang="en-US" altLang="zh-CN" sz="2400" b="1" baseline="-25000">
                <a:latin typeface="+mn-lt"/>
                <a:sym typeface="Symbol" panose="05050102010706020507" pitchFamily="18" charset="2"/>
              </a:rPr>
              <a:t>0</a:t>
            </a:r>
            <a:r>
              <a:rPr lang="zh-CN" altLang="en-US" sz="2400" b="1">
                <a:latin typeface="+mn-lt"/>
                <a:sym typeface="Symbol" panose="05050102010706020507" pitchFamily="18" charset="2"/>
              </a:rPr>
              <a:t>， </a:t>
            </a:r>
            <a:r>
              <a:rPr lang="zh-CN" altLang="en-US" sz="2400" b="1">
                <a:solidFill>
                  <a:srgbClr val="FF0000"/>
                </a:solidFill>
                <a:latin typeface="+mn-lt"/>
                <a:sym typeface="Symbol" panose="05050102010706020507" pitchFamily="18" charset="2"/>
              </a:rPr>
              <a:t>小注入        </a:t>
            </a:r>
            <a:endParaRPr lang="zh-CN" altLang="en-US" b="1" baseline="-25000">
              <a:solidFill>
                <a:srgbClr val="FF0000"/>
              </a:solidFill>
              <a:latin typeface="+mn-lt"/>
              <a:sym typeface="Symbol" panose="05050102010706020507" pitchFamily="18" charset="2"/>
            </a:endParaRPr>
          </a:p>
        </p:txBody>
      </p:sp>
      <p:sp>
        <p:nvSpPr>
          <p:cNvPr id="150540" name="Rectangle 12">
            <a:extLst>
              <a:ext uri="{FF2B5EF4-FFF2-40B4-BE49-F238E27FC236}">
                <a16:creationId xmlns:a16="http://schemas.microsoft.com/office/drawing/2014/main" id="{1C9B07F2-12DB-43F8-BAD5-D6A48DA0E439}"/>
              </a:ext>
            </a:extLst>
          </p:cNvPr>
          <p:cNvSpPr>
            <a:spLocks noChangeArrowheads="1"/>
          </p:cNvSpPr>
          <p:nvPr/>
        </p:nvSpPr>
        <p:spPr bwMode="auto">
          <a:xfrm>
            <a:off x="539750" y="2797175"/>
            <a:ext cx="75596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400" b="1">
                <a:latin typeface="+mn-lt"/>
                <a:sym typeface="Symbol" panose="05050102010706020507" pitchFamily="18" charset="2"/>
              </a:rPr>
              <a:t>p</a:t>
            </a:r>
            <a:r>
              <a:rPr lang="zh-CN" altLang="en-US" sz="2400" b="1">
                <a:latin typeface="+mn-lt"/>
                <a:sym typeface="Symbol" panose="05050102010706020507" pitchFamily="18" charset="2"/>
              </a:rPr>
              <a:t>几乎是</a:t>
            </a:r>
            <a:r>
              <a:rPr lang="en-US" altLang="zh-CN" sz="2400" b="1">
                <a:latin typeface="+mn-lt"/>
                <a:sym typeface="Symbol" panose="05050102010706020507" pitchFamily="18" charset="2"/>
              </a:rPr>
              <a:t>p</a:t>
            </a:r>
            <a:r>
              <a:rPr lang="en-US" altLang="zh-CN" sz="2400" b="1" baseline="-25000">
                <a:latin typeface="+mn-lt"/>
                <a:sym typeface="Symbol" panose="05050102010706020507" pitchFamily="18" charset="2"/>
              </a:rPr>
              <a:t>0</a:t>
            </a:r>
            <a:r>
              <a:rPr lang="zh-CN" altLang="en-US" sz="2400" b="1">
                <a:latin typeface="+mn-lt"/>
                <a:sym typeface="Symbol" panose="05050102010706020507" pitchFamily="18" charset="2"/>
              </a:rPr>
              <a:t>的</a:t>
            </a:r>
            <a:r>
              <a:rPr lang="en-US" altLang="zh-CN" sz="2400" b="1">
                <a:latin typeface="+mn-lt"/>
                <a:sym typeface="Symbol" panose="05050102010706020507" pitchFamily="18" charset="2"/>
              </a:rPr>
              <a:t>10</a:t>
            </a:r>
            <a:r>
              <a:rPr lang="en-US" altLang="zh-CN" sz="2400" b="1" baseline="30000">
                <a:latin typeface="+mn-lt"/>
                <a:sym typeface="Symbol" panose="05050102010706020507" pitchFamily="18" charset="2"/>
              </a:rPr>
              <a:t>6</a:t>
            </a:r>
            <a:r>
              <a:rPr lang="zh-CN" altLang="en-US" sz="2400" b="1">
                <a:latin typeface="+mn-lt"/>
                <a:sym typeface="Symbol" panose="05050102010706020507" pitchFamily="18" charset="2"/>
              </a:rPr>
              <a:t>倍。</a:t>
            </a:r>
            <a:r>
              <a:rPr lang="en-US" altLang="zh-CN" sz="2400" b="1">
                <a:latin typeface="+mn-lt"/>
                <a:sym typeface="Symbol" panose="05050102010706020507" pitchFamily="18" charset="2"/>
              </a:rPr>
              <a:t>p&gt;&gt;p</a:t>
            </a:r>
            <a:r>
              <a:rPr lang="en-US" altLang="zh-CN" sz="2400" b="1" baseline="-25000">
                <a:latin typeface="+mn-lt"/>
                <a:sym typeface="Symbol" panose="05050102010706020507" pitchFamily="18" charset="2"/>
              </a:rPr>
              <a:t>0</a:t>
            </a:r>
            <a:r>
              <a:rPr lang="zh-CN" altLang="en-US" sz="2400" b="1">
                <a:latin typeface="+mn-lt"/>
                <a:sym typeface="Symbol" panose="05050102010706020507" pitchFamily="18" charset="2"/>
              </a:rPr>
              <a:t>， 影响十分显著。</a:t>
            </a:r>
          </a:p>
          <a:p>
            <a:pPr eaLnBrk="1" hangingPunct="1"/>
            <a:r>
              <a:rPr lang="zh-CN" altLang="en-US" sz="2400" b="1">
                <a:latin typeface="+mn-lt"/>
                <a:sym typeface="Symbol" panose="05050102010706020507" pitchFamily="18" charset="2"/>
              </a:rPr>
              <a:t>因此，非平衡少数载流子起主要作用，所以非平衡载流子通常指非平衡少数载流子。</a:t>
            </a:r>
          </a:p>
        </p:txBody>
      </p:sp>
      <p:pic>
        <p:nvPicPr>
          <p:cNvPr id="150541" name="Picture 13">
            <a:extLst>
              <a:ext uri="{FF2B5EF4-FFF2-40B4-BE49-F238E27FC236}">
                <a16:creationId xmlns:a16="http://schemas.microsoft.com/office/drawing/2014/main" id="{E3BC6BE6-19A7-42F9-B86A-5CCDC2084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4652963"/>
            <a:ext cx="446405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42" name="Picture 14">
            <a:extLst>
              <a:ext uri="{FF2B5EF4-FFF2-40B4-BE49-F238E27FC236}">
                <a16:creationId xmlns:a16="http://schemas.microsoft.com/office/drawing/2014/main" id="{374A72BC-7D6D-4F68-8BA4-4716B19B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4788" y="4652963"/>
            <a:ext cx="1296987" cy="95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699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Documents and Settings\Administrator\桌面\2012应用物理-半导体物理与器件\PPT\半导体物理例题\1-6+1-7.jpg">
            <a:extLst>
              <a:ext uri="{FF2B5EF4-FFF2-40B4-BE49-F238E27FC236}">
                <a16:creationId xmlns:a16="http://schemas.microsoft.com/office/drawing/2014/main" id="{2C3B8463-E347-4EF4-AC47-C313C6616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39" t="19490" r="6319" b="72420"/>
          <a:stretch>
            <a:fillRect/>
          </a:stretch>
        </p:blipFill>
        <p:spPr bwMode="auto">
          <a:xfrm>
            <a:off x="0" y="228600"/>
            <a:ext cx="914400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2" descr="C:\Documents and Settings\Administrator\桌面\2012应用物理-半导体物理与器件\PPT\半导体物理例题\1-6+1-7.jpg">
            <a:extLst>
              <a:ext uri="{FF2B5EF4-FFF2-40B4-BE49-F238E27FC236}">
                <a16:creationId xmlns:a16="http://schemas.microsoft.com/office/drawing/2014/main" id="{715C6F28-3704-4B86-9986-429229910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01" t="27580" r="18224" b="42078"/>
          <a:stretch>
            <a:fillRect/>
          </a:stretch>
        </p:blipFill>
        <p:spPr bwMode="auto">
          <a:xfrm>
            <a:off x="609600" y="1828800"/>
            <a:ext cx="803116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9027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Documents and Settings\Administrator\桌面\2012应用物理-半导体物理与器件\PPT\半导体物理例题\1-6+1-7.jpg">
            <a:extLst>
              <a:ext uri="{FF2B5EF4-FFF2-40B4-BE49-F238E27FC236}">
                <a16:creationId xmlns:a16="http://schemas.microsoft.com/office/drawing/2014/main" id="{8070F010-EA58-421B-8DFA-0A145A5C7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41" t="57922" r="18224"/>
          <a:stretch>
            <a:fillRect/>
          </a:stretch>
        </p:blipFill>
        <p:spPr bwMode="auto">
          <a:xfrm>
            <a:off x="762000" y="381000"/>
            <a:ext cx="7391400" cy="591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32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C:\Documents and Settings\Administrator\桌面\2012应用物理-半导体物理与器件\PPT\半导体物理例题\1-11b+1-12+1-13a.jpg">
            <a:extLst>
              <a:ext uri="{FF2B5EF4-FFF2-40B4-BE49-F238E27FC236}">
                <a16:creationId xmlns:a16="http://schemas.microsoft.com/office/drawing/2014/main" id="{7F13282C-97A8-4DA0-8BAF-F459E3192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47" t="64006" r="13931" b="25482"/>
          <a:stretch>
            <a:fillRect/>
          </a:stretch>
        </p:blipFill>
        <p:spPr bwMode="auto">
          <a:xfrm>
            <a:off x="0" y="381000"/>
            <a:ext cx="91440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5" descr="C:\Documents and Settings\Administrator\桌面\2012应用物理-半导体物理与器件\PPT\半导体物理例题\1-11b+1-12+1-13a.jpg">
            <a:extLst>
              <a:ext uri="{FF2B5EF4-FFF2-40B4-BE49-F238E27FC236}">
                <a16:creationId xmlns:a16="http://schemas.microsoft.com/office/drawing/2014/main" id="{26747DE2-D298-4A3A-94E3-A1DE17F21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70" t="74837" r="12910" b="5096"/>
          <a:stretch>
            <a:fillRect/>
          </a:stretch>
        </p:blipFill>
        <p:spPr bwMode="auto">
          <a:xfrm>
            <a:off x="0" y="2819400"/>
            <a:ext cx="914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2515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descr="C:\Documents and Settings\Administrator\桌面\2012应用物理-半导体物理与器件\PPT\半导体物理例题\1-13b.jpg">
            <a:extLst>
              <a:ext uri="{FF2B5EF4-FFF2-40B4-BE49-F238E27FC236}">
                <a16:creationId xmlns:a16="http://schemas.microsoft.com/office/drawing/2014/main" id="{75104935-152A-4C1F-BBA1-894A2441C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11" t="1981" r="2139" b="31485"/>
          <a:stretch>
            <a:fillRect/>
          </a:stretch>
        </p:blipFill>
        <p:spPr bwMode="auto">
          <a:xfrm>
            <a:off x="457200" y="0"/>
            <a:ext cx="828357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2">
            <a:extLst>
              <a:ext uri="{FF2B5EF4-FFF2-40B4-BE49-F238E27FC236}">
                <a16:creationId xmlns:a16="http://schemas.microsoft.com/office/drawing/2014/main" id="{5C8ADD26-B7EB-46A4-A489-A984B596F464}"/>
              </a:ext>
            </a:extLst>
          </p:cNvPr>
          <p:cNvSpPr txBox="1">
            <a:spLocks noChangeArrowheads="1"/>
          </p:cNvSpPr>
          <p:nvPr/>
        </p:nvSpPr>
        <p:spPr bwMode="auto">
          <a:xfrm flipH="1">
            <a:off x="1066800" y="6248400"/>
            <a:ext cx="544036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r>
              <a:rPr lang="zh-CN" altLang="en-US" sz="2000" b="1"/>
              <a:t>表面上（</a:t>
            </a:r>
            <a:r>
              <a:rPr lang="en-US" altLang="zh-CN" sz="2000" b="1" i="1"/>
              <a:t>x</a:t>
            </a:r>
            <a:r>
              <a:rPr lang="en-US" altLang="zh-CN" sz="2000" b="1"/>
              <a:t>=0</a:t>
            </a:r>
            <a:r>
              <a:rPr lang="zh-CN" altLang="en-US" sz="2000" b="1"/>
              <a:t>）由扩散进入体内的空穴电流密度</a:t>
            </a:r>
          </a:p>
        </p:txBody>
      </p:sp>
    </p:spTree>
    <p:extLst>
      <p:ext uri="{BB962C8B-B14F-4D97-AF65-F5344CB8AC3E}">
        <p14:creationId xmlns:p14="http://schemas.microsoft.com/office/powerpoint/2010/main" val="2019420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descr="C:\Documents and Settings\Administrator\桌面\2012应用物理-半导体物理与器件\PPT\半导体物理例题\1-13b.jpg">
            <a:extLst>
              <a:ext uri="{FF2B5EF4-FFF2-40B4-BE49-F238E27FC236}">
                <a16:creationId xmlns:a16="http://schemas.microsoft.com/office/drawing/2014/main" id="{A5F6347A-2C1D-4FCF-AAF0-7C592DB5A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660" t="69524" r="11694" b="9306"/>
          <a:stretch>
            <a:fillRect/>
          </a:stretch>
        </p:blipFill>
        <p:spPr bwMode="auto">
          <a:xfrm>
            <a:off x="0" y="2362200"/>
            <a:ext cx="9042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extBox 2">
            <a:extLst>
              <a:ext uri="{FF2B5EF4-FFF2-40B4-BE49-F238E27FC236}">
                <a16:creationId xmlns:a16="http://schemas.microsoft.com/office/drawing/2014/main" id="{D44147A2-54DC-4FA9-A274-8E99DE8F55B4}"/>
              </a:ext>
            </a:extLst>
          </p:cNvPr>
          <p:cNvSpPr txBox="1">
            <a:spLocks noChangeArrowheads="1"/>
          </p:cNvSpPr>
          <p:nvPr/>
        </p:nvSpPr>
        <p:spPr bwMode="auto">
          <a:xfrm>
            <a:off x="4419600" y="3429000"/>
            <a:ext cx="19907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r>
              <a:rPr lang="zh-CN" altLang="en-US" sz="2000" b="1"/>
              <a:t>过剩载流子分布</a:t>
            </a:r>
          </a:p>
        </p:txBody>
      </p:sp>
      <p:sp>
        <p:nvSpPr>
          <p:cNvPr id="80900" name="TextBox 4">
            <a:extLst>
              <a:ext uri="{FF2B5EF4-FFF2-40B4-BE49-F238E27FC236}">
                <a16:creationId xmlns:a16="http://schemas.microsoft.com/office/drawing/2014/main" id="{5362579A-7EA0-4075-8001-9E991F56D998}"/>
              </a:ext>
            </a:extLst>
          </p:cNvPr>
          <p:cNvSpPr txBox="1">
            <a:spLocks noChangeArrowheads="1"/>
          </p:cNvSpPr>
          <p:nvPr/>
        </p:nvSpPr>
        <p:spPr bwMode="auto">
          <a:xfrm>
            <a:off x="1676400" y="1371600"/>
            <a:ext cx="47577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r>
              <a:rPr lang="zh-CN" altLang="en-US" sz="2000" b="1"/>
              <a:t>离表面多远处过剩载流子浓度为</a:t>
            </a:r>
            <a:r>
              <a:rPr lang="en-US" altLang="zh-CN" sz="2000" b="1"/>
              <a:t>10</a:t>
            </a:r>
            <a:r>
              <a:rPr lang="en-US" altLang="zh-CN" sz="2000" b="1" baseline="30000"/>
              <a:t>12</a:t>
            </a:r>
            <a:r>
              <a:rPr lang="en-US" altLang="zh-CN" sz="2000" b="1"/>
              <a:t> cm</a:t>
            </a:r>
            <a:r>
              <a:rPr lang="en-US" altLang="zh-CN" sz="2000" b="1" baseline="30000"/>
              <a:t>-3</a:t>
            </a:r>
            <a:endParaRPr lang="zh-CN" altLang="en-US" sz="2000" b="1" baseline="30000"/>
          </a:p>
        </p:txBody>
      </p:sp>
    </p:spTree>
    <p:extLst>
      <p:ext uri="{BB962C8B-B14F-4D97-AF65-F5344CB8AC3E}">
        <p14:creationId xmlns:p14="http://schemas.microsoft.com/office/powerpoint/2010/main" val="1695457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76CCD8-5FC3-4BE1-B30C-94AF823E3EF5}"/>
              </a:ext>
            </a:extLst>
          </p:cNvPr>
          <p:cNvSpPr txBox="1"/>
          <p:nvPr/>
        </p:nvSpPr>
        <p:spPr>
          <a:xfrm>
            <a:off x="2987824" y="1268760"/>
            <a:ext cx="2836802" cy="1077218"/>
          </a:xfrm>
          <a:prstGeom prst="rect">
            <a:avLst/>
          </a:prstGeom>
          <a:noFill/>
        </p:spPr>
        <p:txBody>
          <a:bodyPr wrap="none" rtlCol="0">
            <a:spAutoFit/>
          </a:bodyPr>
          <a:lstStyle/>
          <a:p>
            <a:r>
              <a:rPr lang="zh-CN" altLang="en-US" sz="3200" dirty="0"/>
              <a:t>作业</a:t>
            </a:r>
            <a:r>
              <a:rPr lang="en-US" altLang="zh-CN" sz="3200" dirty="0"/>
              <a:t>3</a:t>
            </a:r>
            <a:r>
              <a:rPr lang="zh-CN" altLang="en-US" sz="3200" dirty="0"/>
              <a:t>：</a:t>
            </a:r>
            <a:endParaRPr lang="en-US" altLang="zh-CN" sz="3200" dirty="0"/>
          </a:p>
          <a:p>
            <a:r>
              <a:rPr lang="zh-CN" altLang="en-US" sz="3200" dirty="0"/>
              <a:t>第</a:t>
            </a:r>
            <a:r>
              <a:rPr lang="en-US" altLang="zh-CN" sz="3200" dirty="0"/>
              <a:t>1</a:t>
            </a:r>
            <a:r>
              <a:rPr lang="zh-CN" altLang="en-US" sz="3200" dirty="0"/>
              <a:t>章习题：</a:t>
            </a:r>
            <a:r>
              <a:rPr lang="en-US" altLang="zh-CN" sz="3200" dirty="0"/>
              <a:t>11</a:t>
            </a:r>
            <a:endParaRPr lang="zh-CN" altLang="en-US" sz="3200" dirty="0"/>
          </a:p>
        </p:txBody>
      </p:sp>
    </p:spTree>
    <p:extLst>
      <p:ext uri="{BB962C8B-B14F-4D97-AF65-F5344CB8AC3E}">
        <p14:creationId xmlns:p14="http://schemas.microsoft.com/office/powerpoint/2010/main" val="2088479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9E013A-818E-4A86-B273-287474D42D90}"/>
              </a:ext>
            </a:extLst>
          </p:cNvPr>
          <p:cNvSpPr txBox="1"/>
          <p:nvPr/>
        </p:nvSpPr>
        <p:spPr>
          <a:xfrm>
            <a:off x="1392283" y="262677"/>
            <a:ext cx="6359433" cy="707886"/>
          </a:xfrm>
          <a:prstGeom prst="rect">
            <a:avLst/>
          </a:prstGeom>
          <a:noFill/>
        </p:spPr>
        <p:txBody>
          <a:bodyPr wrap="none" rtlCol="0">
            <a:spAutoFit/>
          </a:bodyPr>
          <a:lstStyle/>
          <a:p>
            <a:r>
              <a:rPr lang="zh-CN" altLang="en-US" sz="4000" b="1" dirty="0">
                <a:solidFill>
                  <a:srgbClr val="FF0000"/>
                </a:solidFill>
                <a:effectLst>
                  <a:outerShdw blurRad="38100" dist="38100" dir="2700000" algn="tl">
                    <a:srgbClr val="000000">
                      <a:alpha val="43137"/>
                    </a:srgbClr>
                  </a:outerShdw>
                </a:effectLst>
              </a:rPr>
              <a:t>少子：关键少数的重大作用</a:t>
            </a:r>
          </a:p>
        </p:txBody>
      </p:sp>
      <p:sp>
        <p:nvSpPr>
          <p:cNvPr id="3" name="矩形 2">
            <a:extLst>
              <a:ext uri="{FF2B5EF4-FFF2-40B4-BE49-F238E27FC236}">
                <a16:creationId xmlns:a16="http://schemas.microsoft.com/office/drawing/2014/main" id="{595050F7-C3A2-4682-AE9A-E2A87A0D79B9}"/>
              </a:ext>
            </a:extLst>
          </p:cNvPr>
          <p:cNvSpPr/>
          <p:nvPr/>
        </p:nvSpPr>
        <p:spPr>
          <a:xfrm>
            <a:off x="395536" y="1070906"/>
            <a:ext cx="7920880" cy="1938992"/>
          </a:xfrm>
          <a:prstGeom prst="rect">
            <a:avLst/>
          </a:prstGeom>
        </p:spPr>
        <p:txBody>
          <a:bodyPr wrap="square">
            <a:spAutoFit/>
          </a:bodyPr>
          <a:lstStyle/>
          <a:p>
            <a:pPr marL="342900" indent="-342900">
              <a:buFont typeface="Wingdings" panose="05000000000000000000" pitchFamily="2" charset="2"/>
              <a:buChar char="p"/>
            </a:pPr>
            <a:r>
              <a:rPr lang="zh-CN" altLang="en-US" sz="2000" dirty="0"/>
              <a:t>历史唯物主义强调多数人民群众力量创造历史的决定作用，同时又承认和肯定杰出人物在历史上的重要作用</a:t>
            </a:r>
            <a:endParaRPr lang="en-US" altLang="zh-CN" sz="2000" dirty="0"/>
          </a:p>
          <a:p>
            <a:pPr marL="342900" indent="-342900">
              <a:buFont typeface="Wingdings" panose="05000000000000000000" pitchFamily="2" charset="2"/>
              <a:buChar char="p"/>
            </a:pPr>
            <a:r>
              <a:rPr lang="zh-CN" altLang="en-US" sz="2000" b="1" dirty="0">
                <a:solidFill>
                  <a:srgbClr val="FF0000"/>
                </a:solidFill>
                <a:effectLst>
                  <a:outerShdw blurRad="38100" dist="38100" dir="2700000" algn="tl">
                    <a:srgbClr val="000000">
                      <a:alpha val="43137"/>
                    </a:srgbClr>
                  </a:outerShdw>
                </a:effectLst>
              </a:rPr>
              <a:t>习近平：办好中国的事情，关键在党。</a:t>
            </a:r>
            <a:r>
              <a:rPr lang="zh-CN" altLang="en-US" sz="2000" dirty="0"/>
              <a:t>全国人民共同奋斗中，中国共产党是“关键少数”；</a:t>
            </a:r>
            <a:endParaRPr lang="en-US" altLang="zh-CN" sz="2000" dirty="0"/>
          </a:p>
          <a:p>
            <a:pPr marL="342900" indent="-342900">
              <a:buFont typeface="Wingdings" panose="05000000000000000000" pitchFamily="2" charset="2"/>
              <a:buChar char="p"/>
            </a:pPr>
            <a:r>
              <a:rPr lang="zh-CN" altLang="en-US" sz="2000" dirty="0"/>
              <a:t>中国共产党坚强领导中，领导干部是“关键少数”</a:t>
            </a:r>
            <a:endParaRPr lang="en-US" altLang="zh-CN" sz="2000" dirty="0"/>
          </a:p>
          <a:p>
            <a:pPr marL="342900" indent="-342900">
              <a:buFont typeface="Wingdings" panose="05000000000000000000" pitchFamily="2" charset="2"/>
              <a:buChar char="p"/>
            </a:pPr>
            <a:r>
              <a:rPr lang="zh-CN" altLang="en-US" sz="2000" dirty="0"/>
              <a:t>“关键少数” 中更“关键的少数” ：领导核心</a:t>
            </a:r>
          </a:p>
        </p:txBody>
      </p:sp>
      <p:sp>
        <p:nvSpPr>
          <p:cNvPr id="4" name="矩形 3">
            <a:extLst>
              <a:ext uri="{FF2B5EF4-FFF2-40B4-BE49-F238E27FC236}">
                <a16:creationId xmlns:a16="http://schemas.microsoft.com/office/drawing/2014/main" id="{2E863302-DD9E-405C-8E35-0E158A6AA4DC}"/>
              </a:ext>
            </a:extLst>
          </p:cNvPr>
          <p:cNvSpPr/>
          <p:nvPr/>
        </p:nvSpPr>
        <p:spPr>
          <a:xfrm>
            <a:off x="240968" y="3284984"/>
            <a:ext cx="4104456" cy="3139321"/>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FF0000"/>
                </a:solidFill>
                <a:effectLst>
                  <a:outerShdw blurRad="38100" dist="38100" dir="2700000" algn="tl">
                    <a:srgbClr val="000000">
                      <a:alpha val="43137"/>
                    </a:srgbClr>
                  </a:outerShdw>
                </a:effectLst>
              </a:rPr>
              <a:t>中国共产党是中国特色社会主义事业的坚强的领导核心</a:t>
            </a:r>
            <a:r>
              <a:rPr lang="zh-CN" altLang="en-US" dirty="0"/>
              <a:t>。</a:t>
            </a:r>
          </a:p>
          <a:p>
            <a:pPr marL="285750" indent="-285750">
              <a:buFont typeface="Wingdings" panose="05000000000000000000" pitchFamily="2" charset="2"/>
              <a:buChar char="p"/>
            </a:pPr>
            <a:r>
              <a:rPr lang="zh-CN" altLang="en-US" dirty="0"/>
              <a:t>十九大：党政军民学，东西南北中，党是领导一切的</a:t>
            </a:r>
            <a:endParaRPr lang="en-US" altLang="zh-CN" dirty="0"/>
          </a:p>
          <a:p>
            <a:pPr marL="285750" indent="-285750">
              <a:buFont typeface="Wingdings" panose="05000000000000000000" pitchFamily="2" charset="2"/>
              <a:buChar char="p"/>
            </a:pPr>
            <a:r>
              <a:rPr lang="zh-CN" altLang="en-US" dirty="0"/>
              <a:t>把党的政治建设摆在首位，思想建党和制度治党同向发力，统筹推进党的各项建设</a:t>
            </a:r>
            <a:r>
              <a:rPr lang="en-US" altLang="zh-CN" dirty="0"/>
              <a:t>,</a:t>
            </a:r>
            <a:r>
              <a:rPr lang="zh-CN" altLang="en-US" dirty="0"/>
              <a:t>抓住“关键少数”</a:t>
            </a:r>
            <a:endParaRPr lang="en-US" altLang="zh-CN" dirty="0"/>
          </a:p>
          <a:p>
            <a:pPr marL="285750" indent="-285750">
              <a:buFont typeface="Wingdings" panose="05000000000000000000" pitchFamily="2" charset="2"/>
              <a:buChar char="p"/>
            </a:pPr>
            <a:r>
              <a:rPr lang="zh-CN" altLang="en-US" dirty="0"/>
              <a:t>建党</a:t>
            </a:r>
            <a:r>
              <a:rPr lang="en-US" altLang="zh-CN" dirty="0"/>
              <a:t>100</a:t>
            </a:r>
            <a:r>
              <a:rPr lang="zh-CN" altLang="en-US" dirty="0"/>
              <a:t>年来，我们之所以能办成大事、成就伟业，是因为有中国共产党这个坚强领导核心</a:t>
            </a:r>
            <a:endParaRPr lang="en-US" altLang="zh-CN" dirty="0"/>
          </a:p>
          <a:p>
            <a:pPr marL="285750" indent="-285750">
              <a:buFont typeface="Wingdings" panose="05000000000000000000" pitchFamily="2" charset="2"/>
              <a:buChar char="p"/>
            </a:pPr>
            <a:endParaRPr lang="zh-CN" altLang="en-US" dirty="0"/>
          </a:p>
        </p:txBody>
      </p:sp>
      <p:pic>
        <p:nvPicPr>
          <p:cNvPr id="5" name="图片 4">
            <a:extLst>
              <a:ext uri="{FF2B5EF4-FFF2-40B4-BE49-F238E27FC236}">
                <a16:creationId xmlns:a16="http://schemas.microsoft.com/office/drawing/2014/main" id="{2BD37986-1A95-4E48-9AE2-B1B1A283B1E5}"/>
              </a:ext>
            </a:extLst>
          </p:cNvPr>
          <p:cNvPicPr>
            <a:picLocks noChangeAspect="1"/>
          </p:cNvPicPr>
          <p:nvPr/>
        </p:nvPicPr>
        <p:blipFill>
          <a:blip r:embed="rId2"/>
          <a:stretch>
            <a:fillRect/>
          </a:stretch>
        </p:blipFill>
        <p:spPr>
          <a:xfrm>
            <a:off x="4571999" y="3452218"/>
            <a:ext cx="4214682" cy="2527573"/>
          </a:xfrm>
          <a:prstGeom prst="rect">
            <a:avLst/>
          </a:prstGeom>
        </p:spPr>
      </p:pic>
    </p:spTree>
    <p:extLst>
      <p:ext uri="{BB962C8B-B14F-4D97-AF65-F5344CB8AC3E}">
        <p14:creationId xmlns:p14="http://schemas.microsoft.com/office/powerpoint/2010/main" val="208395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a:extLst>
              <a:ext uri="{FF2B5EF4-FFF2-40B4-BE49-F238E27FC236}">
                <a16:creationId xmlns:a16="http://schemas.microsoft.com/office/drawing/2014/main" id="{69D20F2E-712E-422D-B329-9FF08374EDA6}"/>
              </a:ext>
            </a:extLst>
          </p:cNvPr>
          <p:cNvSpPr txBox="1">
            <a:spLocks noChangeArrowheads="1"/>
          </p:cNvSpPr>
          <p:nvPr/>
        </p:nvSpPr>
        <p:spPr bwMode="auto">
          <a:xfrm>
            <a:off x="353323" y="1484784"/>
            <a:ext cx="818866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b="1" dirty="0">
                <a:latin typeface="+mn-lt"/>
              </a:rPr>
              <a:t>    外作用撤销后，如光照停止后，</a:t>
            </a:r>
            <a:r>
              <a:rPr lang="zh-CN" altLang="en-US" sz="2400" b="1" dirty="0">
                <a:solidFill>
                  <a:schemeClr val="tx2"/>
                </a:solidFill>
                <a:latin typeface="+mn-lt"/>
                <a:sym typeface="Symbol" panose="05050102010706020507" pitchFamily="18" charset="2"/>
              </a:rPr>
              <a:t></a:t>
            </a:r>
            <a:r>
              <a:rPr lang="en-US" altLang="zh-CN" sz="2400" b="1" dirty="0">
                <a:solidFill>
                  <a:schemeClr val="tx2"/>
                </a:solidFill>
                <a:latin typeface="+mn-lt"/>
                <a:sym typeface="Symbol" panose="05050102010706020507" pitchFamily="18" charset="2"/>
              </a:rPr>
              <a:t>V</a:t>
            </a:r>
            <a:r>
              <a:rPr lang="en-US" altLang="zh-CN" sz="2400" b="1" dirty="0">
                <a:latin typeface="+mn-lt"/>
                <a:sym typeface="Symbol" panose="05050102010706020507" pitchFamily="18" charset="2"/>
              </a:rPr>
              <a:t> </a:t>
            </a:r>
            <a:r>
              <a:rPr lang="zh-CN" altLang="en-US" sz="2400" b="1" dirty="0">
                <a:latin typeface="+mn-lt"/>
                <a:sym typeface="Symbol" panose="05050102010706020507" pitchFamily="18" charset="2"/>
              </a:rPr>
              <a:t>在毫秒或微秒量级内很快趋于</a:t>
            </a:r>
            <a:r>
              <a:rPr lang="en-US" altLang="zh-CN" sz="2400" b="1" dirty="0">
                <a:latin typeface="+mn-lt"/>
                <a:sym typeface="Symbol" panose="05050102010706020507" pitchFamily="18" charset="2"/>
              </a:rPr>
              <a:t>0</a:t>
            </a:r>
            <a:r>
              <a:rPr lang="zh-CN" altLang="en-US" sz="2400" b="1" dirty="0">
                <a:latin typeface="+mn-lt"/>
                <a:sym typeface="Symbol" panose="05050102010706020507" pitchFamily="18" charset="2"/>
              </a:rPr>
              <a:t>，说明注入的非平衡载流子不能一致存在下去。</a:t>
            </a:r>
          </a:p>
        </p:txBody>
      </p:sp>
      <p:sp>
        <p:nvSpPr>
          <p:cNvPr id="203782" name="Text Box 6">
            <a:extLst>
              <a:ext uri="{FF2B5EF4-FFF2-40B4-BE49-F238E27FC236}">
                <a16:creationId xmlns:a16="http://schemas.microsoft.com/office/drawing/2014/main" id="{287BE211-ACCD-424B-A618-27873A1B49C4}"/>
              </a:ext>
            </a:extLst>
          </p:cNvPr>
          <p:cNvSpPr txBox="1">
            <a:spLocks noChangeArrowheads="1"/>
          </p:cNvSpPr>
          <p:nvPr/>
        </p:nvSpPr>
        <p:spPr bwMode="auto">
          <a:xfrm>
            <a:off x="170522" y="2571206"/>
            <a:ext cx="855769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b="1" dirty="0"/>
              <a:t>    外部作用撤销后，导带电子回到价带，电子</a:t>
            </a:r>
            <a:r>
              <a:rPr lang="en-US" altLang="zh-CN" sz="2400" b="1" dirty="0"/>
              <a:t>-</a:t>
            </a:r>
            <a:r>
              <a:rPr lang="zh-CN" altLang="en-US" sz="2400" b="1" dirty="0"/>
              <a:t>空穴对成对消失。载流子浓度恢复到</a:t>
            </a:r>
            <a:r>
              <a:rPr lang="zh-CN" altLang="en-US" sz="2400" b="1" dirty="0">
                <a:solidFill>
                  <a:schemeClr val="tx2"/>
                </a:solidFill>
              </a:rPr>
              <a:t>平衡态载流子浓度</a:t>
            </a:r>
          </a:p>
          <a:p>
            <a:pPr eaLnBrk="1" hangingPunct="1">
              <a:spcBef>
                <a:spcPct val="50000"/>
              </a:spcBef>
            </a:pPr>
            <a:r>
              <a:rPr lang="zh-CN" altLang="en-US" sz="2400" b="1" dirty="0">
                <a:solidFill>
                  <a:schemeClr val="tx2"/>
                </a:solidFill>
              </a:rPr>
              <a:t>    非平衡载流子的复合：</a:t>
            </a:r>
            <a:r>
              <a:rPr lang="zh-CN" altLang="en-US" sz="2400" b="1" dirty="0">
                <a:solidFill>
                  <a:schemeClr val="accent2"/>
                </a:solidFill>
              </a:rPr>
              <a:t>非平衡态恢复到平衡态，过剩载流子消失，这一过程为</a:t>
            </a:r>
            <a:r>
              <a:rPr lang="zh-CN" altLang="en-US" sz="2400" b="1" dirty="0">
                <a:solidFill>
                  <a:schemeClr val="tx2"/>
                </a:solidFill>
              </a:rPr>
              <a:t>非平衡载流子的复合。</a:t>
            </a:r>
          </a:p>
        </p:txBody>
      </p:sp>
      <p:sp>
        <p:nvSpPr>
          <p:cNvPr id="203783" name="Text Box 7">
            <a:extLst>
              <a:ext uri="{FF2B5EF4-FFF2-40B4-BE49-F238E27FC236}">
                <a16:creationId xmlns:a16="http://schemas.microsoft.com/office/drawing/2014/main" id="{E5CD2B71-E8C7-4416-9AA2-E70A227D70A4}"/>
              </a:ext>
            </a:extLst>
          </p:cNvPr>
          <p:cNvSpPr txBox="1">
            <a:spLocks noChangeArrowheads="1"/>
          </p:cNvSpPr>
          <p:nvPr/>
        </p:nvSpPr>
        <p:spPr bwMode="auto">
          <a:xfrm>
            <a:off x="362886" y="4725144"/>
            <a:ext cx="8268647" cy="830262"/>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omic Sans MS" panose="030F0702030302020204" pitchFamily="66" charset="0"/>
                <a:ea typeface="宋体" panose="02010600030101010101" pitchFamily="2" charset="-122"/>
              </a:defRPr>
            </a:lvl1pPr>
            <a:lvl2pPr marL="742950" indent="-285750">
              <a:defRPr>
                <a:solidFill>
                  <a:schemeClr val="tx1"/>
                </a:solidFill>
                <a:latin typeface="Comic Sans MS" panose="030F0702030302020204" pitchFamily="66" charset="0"/>
                <a:ea typeface="宋体" panose="02010600030101010101" pitchFamily="2" charset="-122"/>
              </a:defRPr>
            </a:lvl2pPr>
            <a:lvl3pPr marL="1143000" indent="-228600">
              <a:defRPr>
                <a:solidFill>
                  <a:schemeClr val="tx1"/>
                </a:solidFill>
                <a:latin typeface="Comic Sans MS" panose="030F0702030302020204" pitchFamily="66" charset="0"/>
                <a:ea typeface="宋体" panose="02010600030101010101" pitchFamily="2" charset="-122"/>
              </a:defRPr>
            </a:lvl3pPr>
            <a:lvl4pPr marL="1600200" indent="-228600">
              <a:defRPr>
                <a:solidFill>
                  <a:schemeClr val="tx1"/>
                </a:solidFill>
                <a:latin typeface="Comic Sans MS" panose="030F0702030302020204" pitchFamily="66" charset="0"/>
                <a:ea typeface="宋体" panose="02010600030101010101" pitchFamily="2" charset="-122"/>
              </a:defRPr>
            </a:lvl4pPr>
            <a:lvl5pPr marL="2057400" indent="-22860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b="1" dirty="0"/>
              <a:t>热平衡是一种相对静止状态。电子和空穴总是不断产生与复合。热平衡下，产生与复合达到相对平衡。</a:t>
            </a:r>
          </a:p>
        </p:txBody>
      </p:sp>
      <p:sp>
        <p:nvSpPr>
          <p:cNvPr id="6" name="Rectangle 2">
            <a:extLst>
              <a:ext uri="{FF2B5EF4-FFF2-40B4-BE49-F238E27FC236}">
                <a16:creationId xmlns:a16="http://schemas.microsoft.com/office/drawing/2014/main" id="{B6D10077-58C7-40C4-B81F-FF6628FD46F9}"/>
              </a:ext>
            </a:extLst>
          </p:cNvPr>
          <p:cNvSpPr txBox="1">
            <a:spLocks noChangeArrowheads="1"/>
          </p:cNvSpPr>
          <p:nvPr/>
        </p:nvSpPr>
        <p:spPr>
          <a:xfrm>
            <a:off x="1835696" y="352196"/>
            <a:ext cx="5797325" cy="14620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1.5.2 </a:t>
            </a:r>
            <a:r>
              <a:rPr lang="zh-CN" altLang="en-US" sz="3200" dirty="0"/>
              <a:t>非平衡载流子的寿命</a:t>
            </a:r>
          </a:p>
        </p:txBody>
      </p:sp>
    </p:spTree>
    <p:extLst>
      <p:ext uri="{BB962C8B-B14F-4D97-AF65-F5344CB8AC3E}">
        <p14:creationId xmlns:p14="http://schemas.microsoft.com/office/powerpoint/2010/main" val="949955418"/>
      </p:ext>
    </p:extLst>
  </p:cSld>
  <p:clrMapOvr>
    <a:masterClrMapping/>
  </p:clrMapOvr>
</p:sld>
</file>

<file path=ppt/theme/theme1.xml><?xml version="1.0" encoding="utf-8"?>
<a:theme xmlns:a="http://schemas.openxmlformats.org/drawingml/2006/main" name="Office Theme">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自定义 3">
      <a:majorFont>
        <a:latin typeface="Times New Roman"/>
        <a:ea typeface="宋体"/>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768</TotalTime>
  <Words>4731</Words>
  <Application>Microsoft Office PowerPoint</Application>
  <PresentationFormat>全屏显示(4:3)</PresentationFormat>
  <Paragraphs>421</Paragraphs>
  <Slides>75</Slides>
  <Notes>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75</vt:i4>
      </vt:variant>
    </vt:vector>
  </HeadingPairs>
  <TitlesOfParts>
    <vt:vector size="90" baseType="lpstr">
      <vt:lpstr>ArialMT</vt:lpstr>
      <vt:lpstr>等线</vt:lpstr>
      <vt:lpstr>黑体</vt:lpstr>
      <vt:lpstr>华文楷体</vt:lpstr>
      <vt:lpstr>宋体</vt:lpstr>
      <vt:lpstr>Arial</vt:lpstr>
      <vt:lpstr>Comic Sans MS</vt:lpstr>
      <vt:lpstr>Tahoma</vt:lpstr>
      <vt:lpstr>Times New Roman</vt:lpstr>
      <vt:lpstr>Wingdings</vt:lpstr>
      <vt:lpstr>Office Theme</vt:lpstr>
      <vt:lpstr>Equation</vt:lpstr>
      <vt:lpstr>公式</vt:lpstr>
      <vt:lpstr>位图图像</vt:lpstr>
      <vt:lpstr>Equation.DSMT4</vt:lpstr>
      <vt:lpstr>第1章 半导体材料的基本性质 </vt:lpstr>
      <vt:lpstr>PowerPoint 演示文稿</vt:lpstr>
      <vt:lpstr>1.5 非平衡流子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1.5.3 非平衡载流子的复合类型</vt:lpstr>
      <vt:lpstr>PowerPoint 演示文稿</vt:lpstr>
      <vt:lpstr>PowerPoint 演示文稿</vt:lpstr>
      <vt:lpstr>PowerPoint 演示文稿</vt:lpstr>
      <vt:lpstr>PowerPoint 演示文稿</vt:lpstr>
      <vt:lpstr>PowerPoint 演示文稿</vt:lpstr>
      <vt:lpstr>1.5.4 准费米等级</vt:lpstr>
      <vt:lpstr>PowerPoint 演示文稿</vt:lpstr>
      <vt:lpstr>PowerPoint 演示文稿</vt:lpstr>
      <vt:lpstr>PowerPoint 演示文稿</vt:lpstr>
      <vt:lpstr>PowerPoint 演示文稿</vt:lpstr>
      <vt:lpstr>PowerPoint 演示文稿</vt:lpstr>
      <vt:lpstr>第1章 半导体材料的基本性质 </vt:lpstr>
      <vt:lpstr>1.6载流子的漂移运动</vt:lpstr>
      <vt:lpstr>1.6.1 载流子的热运动与漂移运动 </vt:lpstr>
      <vt:lpstr>PowerPoint 演示文稿</vt:lpstr>
      <vt:lpstr>PowerPoint 演示文稿</vt:lpstr>
      <vt:lpstr>PowerPoint 演示文稿</vt:lpstr>
      <vt:lpstr>1.6.2 迁移率μ</vt:lpstr>
      <vt:lpstr>PowerPoint 演示文稿</vt:lpstr>
      <vt:lpstr>PowerPoint 演示文稿</vt:lpstr>
      <vt:lpstr>1.6.3 半导体样品中的漂移电流密度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 半导体材料的基本性质 </vt:lpstr>
      <vt:lpstr>1.7 载流子的扩散运动</vt:lpstr>
      <vt:lpstr>1.7.1 扩散方程的建立</vt:lpstr>
      <vt:lpstr>PowerPoint 演示文稿</vt:lpstr>
      <vt:lpstr>PowerPoint 演示文稿</vt:lpstr>
      <vt:lpstr>1.7.2 根据相应的边界条件确定△p(x)的特解</vt:lpstr>
      <vt:lpstr>PowerPoint 演示文稿</vt:lpstr>
      <vt:lpstr>PowerPoint 演示文稿</vt:lpstr>
      <vt:lpstr>PowerPoint 演示文稿</vt:lpstr>
      <vt:lpstr>1.7.3  扩散系数与迁移率的关系                                      ——爱因斯坦关系式</vt:lpstr>
      <vt:lpstr>1.7.4  扩散长度的物理意义 </vt:lpstr>
      <vt:lpstr>1.7.5  连续性方程 </vt:lpstr>
      <vt:lpstr>PowerPoint 演示文稿</vt:lpstr>
      <vt:lpstr>PowerPoint 演示文稿</vt:lpstr>
      <vt:lpstr>PowerPoint 演示文稿</vt:lpstr>
      <vt:lpstr>PowerPoint 演示文稿</vt:lpstr>
      <vt:lpstr>PowerPoint 演示文稿</vt:lpstr>
      <vt:lpstr>连续性方程的应用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番茄花园</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半导体材料的基本性质 </dc:title>
  <dc:creator>番茄花园</dc:creator>
  <cp:lastModifiedBy>陈达</cp:lastModifiedBy>
  <cp:revision>74</cp:revision>
  <dcterms:created xsi:type="dcterms:W3CDTF">2008-12-02T04:00:09Z</dcterms:created>
  <dcterms:modified xsi:type="dcterms:W3CDTF">2021-08-29T08:56:44Z</dcterms:modified>
</cp:coreProperties>
</file>